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  <p:sldMasterId id="2147483801" r:id="rId2"/>
  </p:sldMasterIdLst>
  <p:notesMasterIdLst>
    <p:notesMasterId r:id="rId48"/>
  </p:notesMasterIdLst>
  <p:handoutMasterIdLst>
    <p:handoutMasterId r:id="rId49"/>
  </p:handoutMasterIdLst>
  <p:sldIdLst>
    <p:sldId id="256" r:id="rId3"/>
    <p:sldId id="257" r:id="rId4"/>
    <p:sldId id="308" r:id="rId5"/>
    <p:sldId id="277" r:id="rId6"/>
    <p:sldId id="259" r:id="rId7"/>
    <p:sldId id="258" r:id="rId8"/>
    <p:sldId id="260" r:id="rId9"/>
    <p:sldId id="261" r:id="rId10"/>
    <p:sldId id="289" r:id="rId11"/>
    <p:sldId id="288" r:id="rId12"/>
    <p:sldId id="290" r:id="rId13"/>
    <p:sldId id="291" r:id="rId14"/>
    <p:sldId id="309" r:id="rId15"/>
    <p:sldId id="292" r:id="rId16"/>
    <p:sldId id="293" r:id="rId17"/>
    <p:sldId id="262" r:id="rId18"/>
    <p:sldId id="294" r:id="rId19"/>
    <p:sldId id="286" r:id="rId20"/>
    <p:sldId id="295" r:id="rId21"/>
    <p:sldId id="296" r:id="rId22"/>
    <p:sldId id="297" r:id="rId23"/>
    <p:sldId id="263" r:id="rId24"/>
    <p:sldId id="281" r:id="rId25"/>
    <p:sldId id="265" r:id="rId26"/>
    <p:sldId id="280" r:id="rId27"/>
    <p:sldId id="298" r:id="rId28"/>
    <p:sldId id="266" r:id="rId29"/>
    <p:sldId id="299" r:id="rId30"/>
    <p:sldId id="270" r:id="rId31"/>
    <p:sldId id="310" r:id="rId32"/>
    <p:sldId id="311" r:id="rId33"/>
    <p:sldId id="312" r:id="rId34"/>
    <p:sldId id="274" r:id="rId35"/>
    <p:sldId id="313" r:id="rId36"/>
    <p:sldId id="287" r:id="rId37"/>
    <p:sldId id="301" r:id="rId38"/>
    <p:sldId id="314" r:id="rId39"/>
    <p:sldId id="302" r:id="rId40"/>
    <p:sldId id="303" r:id="rId41"/>
    <p:sldId id="304" r:id="rId42"/>
    <p:sldId id="284" r:id="rId43"/>
    <p:sldId id="267" r:id="rId44"/>
    <p:sldId id="305" r:id="rId45"/>
    <p:sldId id="307" r:id="rId46"/>
    <p:sldId id="306" r:id="rId4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619" autoAdjust="0"/>
    <p:restoredTop sz="86470" autoAdjust="0"/>
  </p:normalViewPr>
  <p:slideViewPr>
    <p:cSldViewPr>
      <p:cViewPr>
        <p:scale>
          <a:sx n="80" d="100"/>
          <a:sy n="80" d="100"/>
        </p:scale>
        <p:origin x="-888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7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127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viewProps" Target="viewProps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FB6755B7-3FB2-4BD3-88AE-4561033019CE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389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618D809-AE8D-4B81-98BA-56AD3A153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972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C092787-9E67-4083-BC6D-E9A366C2B110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C757A41-5F0A-4C0F-9929-CB82475BCA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682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C23F1B2-BB69-4FCD-9D48-59F994BF7DAF}" type="slidenum">
              <a:rPr lang="en-US" sz="1200" smtClean="0"/>
              <a:pPr eaLnBrk="1" hangingPunct="1"/>
              <a:t>16</a:t>
            </a:fld>
            <a:endParaRPr lang="en-US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98098B-0528-42B9-B046-0CBDCD8EF6E8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47335D-9945-40FD-9680-9D66E8F9DB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181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04E2E-ED22-484B-9E52-C04C7FB513EB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0A96B-823B-41D1-B8FF-533D468C8AF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00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001A3E-FA0B-40F0-8572-1EA53D3176B2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0DD4D-F3D6-4DAA-BBD7-2B1EBEFE8F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11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266F3-6D6C-4AB6-B816-AA2F3F189E46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508E33-E817-4A18-A969-0BEA4CF568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8060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0AEFC-E9B4-48CE-82D6-5E63119E60CE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4BAB-DFAB-4658-9823-7350D38279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3107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77875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C3A922-506B-4E39-9FE9-E344F9E67A8A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C67407-1969-419B-9E8D-F921AE9CC1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0081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AE6F4-2CDF-4491-B5E8-B94D0E9779DB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A946F-8546-4ED7-AD03-13E8792F00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3997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7588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45025" y="1249363"/>
            <a:ext cx="3657600" cy="1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FBF88-18AD-45A0-81FF-1ECB873EFEA4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FAFDC-9B9B-4431-BBB6-68394B6981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192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46FCA-93FB-4AF6-8559-3999B7575F9B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724D65-65B8-47B2-B72F-AB108B0AB4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8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45FE7-5DE2-45ED-AD14-0B7CDA2195AC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7D29D-E475-4831-B055-A7530C57CD3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342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 rot="5400000">
            <a:off x="1677194" y="2515394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4D5FD7-405D-4E98-8F6B-0AEAE88F712B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96EB98-AA3D-4447-A2BA-E1BDEA878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650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4F162-FC09-4777-953F-5B40C2F7DE01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6C068C-1225-42E1-BF2D-082C1F9462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75863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FE807A-F4F0-4F26-AEC2-FDB0495AC0DB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03C13-B8C3-47A1-966F-521EA58F56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021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387A08-0946-4A53-92BF-D2B357C435DD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01F69B-1856-4076-AD5F-A98DE1ACCB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8119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B88DFD-0C1F-4082-B5B5-6308AC3BF6DE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F93485-F06F-4B21-B58B-F1BC546F38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6131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39EDA0-B4B7-4F7A-8C5C-9555AF762F26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A230E-EAA4-4850-A83B-1E4B8E34E6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72215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5DD9E-C06D-422D-A124-84253176FE2A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98929-6469-4F9D-A170-FF3FF9D6DF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218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02FDC-E402-49DB-A67B-DB24A2F4A0D4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DD84F-A117-4749-A852-A0BF043651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93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A10E2B-B516-4C06-B03E-63AD1CD1CF0D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6DAEA-3406-4698-876B-B273E4A61CD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94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279BB7-CD01-459D-9D0B-92DD80BCCDD3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E50E2A-98FA-4575-B333-B01417D50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887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FBDE7-5144-4034-866C-EFF7BDD3E3EF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829F6-5E26-4E13-BCD7-672A59E232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42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3D58F-E177-4FF4-99AF-474634769299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792DD-D252-4E65-9864-9BE4ECF939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950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5372183-AFF9-48C1-81C9-B5B7308EB126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50D22E5-B1FA-47E1-AF94-5B0D0C8160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73075" y="-152400"/>
            <a:ext cx="8153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77875" y="2263775"/>
            <a:ext cx="75438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smtClean="0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FAB821D-5DEE-46CE-AA33-9184F1CEF074}" type="datetimeFigureOut">
              <a:rPr lang="en-US"/>
              <a:pPr>
                <a:defRPr/>
              </a:pPr>
              <a:t>9/4/2014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0" y="6208713"/>
            <a:ext cx="48736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8013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>
              <a:defRPr/>
            </a:pPr>
            <a:fld id="{42B338EC-0BBE-4D5A-B876-E1B95A94CF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875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875" y="6172200"/>
            <a:ext cx="7543800" cy="269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28" r:id="rId2"/>
    <p:sldLayoutId id="2147483836" r:id="rId3"/>
    <p:sldLayoutId id="2147483829" r:id="rId4"/>
    <p:sldLayoutId id="2147483837" r:id="rId5"/>
    <p:sldLayoutId id="2147483830" r:id="rId6"/>
    <p:sldLayoutId id="2147483831" r:id="rId7"/>
    <p:sldLayoutId id="2147483838" r:id="rId8"/>
    <p:sldLayoutId id="2147483832" r:id="rId9"/>
    <p:sldLayoutId id="2147483833" r:id="rId10"/>
    <p:sldLayoutId id="214748383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800" kern="1200">
          <a:solidFill>
            <a:srgbClr val="262626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rgbClr val="262626"/>
          </a:solidFill>
          <a:latin typeface="Impact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3725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3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3.w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6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0.png"/><Relationship Id="rId4" Type="http://schemas.openxmlformats.org/officeDocument/2006/relationships/image" Target="../media/image19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4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9.w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ctrTitle" idx="4294967295"/>
          </p:nvPr>
        </p:nvSpPr>
        <p:spPr>
          <a:xfrm>
            <a:off x="1447800" y="2133600"/>
            <a:ext cx="7391400" cy="14700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Internal Structure of Earth and Plate Tectonics</a:t>
            </a:r>
          </a:p>
        </p:txBody>
      </p:sp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200400" y="3810000"/>
            <a:ext cx="5334000" cy="1754188"/>
          </a:xfrm>
        </p:spPr>
        <p:txBody>
          <a:bodyPr rtlCol="0">
            <a:normAutofit/>
          </a:bodyPr>
          <a:lstStyle/>
          <a:p>
            <a:pPr marL="0" indent="0" algn="ct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3200" b="1" dirty="0" smtClean="0">
                <a:solidFill>
                  <a:srgbClr val="FF0000"/>
                </a:solidFill>
              </a:rPr>
              <a:t>Chapter 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1143000" y="0"/>
            <a:ext cx="6934200" cy="1143000"/>
          </a:xfrm>
        </p:spPr>
        <p:txBody>
          <a:bodyPr/>
          <a:lstStyle/>
          <a:p>
            <a:r>
              <a:rPr lang="en-US" sz="3600" dirty="0" smtClean="0"/>
              <a:t>Plate Tectonics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4294967295"/>
          </p:nvPr>
        </p:nvSpPr>
        <p:spPr>
          <a:xfrm>
            <a:off x="685800" y="1219200"/>
            <a:ext cx="7620000" cy="4800600"/>
          </a:xfrm>
        </p:spPr>
        <p:txBody>
          <a:bodyPr/>
          <a:lstStyle/>
          <a:p>
            <a:r>
              <a:rPr lang="en-US" b="1" dirty="0" smtClean="0"/>
              <a:t>The term </a:t>
            </a:r>
            <a:r>
              <a:rPr lang="en-US" b="1" i="1" u="sng" dirty="0" smtClean="0"/>
              <a:t>tectonics</a:t>
            </a:r>
            <a:r>
              <a:rPr lang="en-US" b="1" dirty="0" smtClean="0"/>
              <a:t> refers to the large-scale geologic processes the deform the Earth’s lithosphere.</a:t>
            </a:r>
          </a:p>
          <a:p>
            <a:endParaRPr lang="en-US" b="1" dirty="0" smtClean="0"/>
          </a:p>
          <a:p>
            <a:r>
              <a:rPr lang="en-US" b="1" u="sng" dirty="0" smtClean="0"/>
              <a:t>Movement of the lithospheric plates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What is Plate Tectonics???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b="1" dirty="0" smtClean="0"/>
              <a:t>Processes associated with creation, movement, and destruction of the </a:t>
            </a:r>
            <a:r>
              <a:rPr lang="en-US" sz="2400" b="1" i="1" dirty="0" smtClean="0"/>
              <a:t>lithospheric plates</a:t>
            </a:r>
            <a:r>
              <a:rPr lang="en-US" sz="2400" b="1" dirty="0" smtClean="0"/>
              <a:t> collectively </a:t>
            </a:r>
            <a:r>
              <a:rPr lang="en-US" sz="2400" b="1" dirty="0" smtClean="0"/>
              <a:t>are </a:t>
            </a:r>
            <a:r>
              <a:rPr lang="en-US" sz="2400" b="1" dirty="0" smtClean="0"/>
              <a:t>called </a:t>
            </a:r>
            <a:r>
              <a:rPr lang="en-US" sz="2400" b="1" u="sng" dirty="0" smtClean="0"/>
              <a:t>plate tectonics</a:t>
            </a:r>
          </a:p>
          <a:p>
            <a:pPr lvl="1">
              <a:buNone/>
            </a:pPr>
            <a:endParaRPr lang="en-US" b="1" u="sng" dirty="0" smtClean="0"/>
          </a:p>
          <a:p>
            <a:pPr lvl="1"/>
            <a:endParaRPr lang="en-US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Cindy\Desktop\pictures\plate boundari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683" y="1066800"/>
            <a:ext cx="8582025" cy="510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838200" y="362113"/>
            <a:ext cx="7467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262626"/>
                </a:solidFill>
                <a:latin typeface="Impact"/>
              </a:rPr>
              <a:t>Plate Boundaries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1295400" y="-228600"/>
            <a:ext cx="6934200" cy="1143000"/>
          </a:xfrm>
        </p:spPr>
        <p:txBody>
          <a:bodyPr/>
          <a:lstStyle/>
          <a:p>
            <a:r>
              <a:rPr lang="en-US" sz="3600" dirty="0" smtClean="0"/>
              <a:t>Plate Tectonics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762000"/>
            <a:ext cx="8534400" cy="5486400"/>
          </a:xfrm>
        </p:spPr>
        <p:txBody>
          <a:bodyPr/>
          <a:lstStyle/>
          <a:p>
            <a:r>
              <a:rPr lang="en-US" b="1" u="sng" dirty="0" smtClean="0"/>
              <a:t>Locations of earthquakes and </a:t>
            </a:r>
            <a:r>
              <a:rPr lang="en-US" b="1" u="sng" dirty="0" smtClean="0"/>
              <a:t>volcanoes </a:t>
            </a:r>
            <a:r>
              <a:rPr lang="en-US" b="1" u="sng" dirty="0"/>
              <a:t>d</a:t>
            </a:r>
            <a:r>
              <a:rPr lang="en-US" b="1" u="sng" dirty="0" smtClean="0"/>
              <a:t>efine </a:t>
            </a:r>
            <a:r>
              <a:rPr lang="en-US" b="1" u="sng" dirty="0" smtClean="0"/>
              <a:t>Plate Boundaries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Plates may include </a:t>
            </a:r>
            <a:r>
              <a:rPr lang="en-US" sz="2400" u="sng" dirty="0" smtClean="0"/>
              <a:t>both a continent and part of an ocean basin or an ocean region </a:t>
            </a:r>
            <a:r>
              <a:rPr lang="en-US" sz="2400" u="sng" dirty="0" smtClean="0"/>
              <a:t>alone</a:t>
            </a:r>
            <a:endParaRPr lang="en-US" sz="2400" u="sng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Some </a:t>
            </a:r>
            <a:r>
              <a:rPr lang="en-US" sz="2400" u="sng" dirty="0" smtClean="0"/>
              <a:t>plates are very large, some are very small</a:t>
            </a:r>
            <a:r>
              <a:rPr lang="en-US" sz="2400" dirty="0" smtClean="0"/>
              <a:t>, are relative to their </a:t>
            </a:r>
            <a:r>
              <a:rPr lang="en-US" sz="2400" dirty="0" smtClean="0"/>
              <a:t>location </a:t>
            </a:r>
            <a:endParaRPr lang="en-US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Most </a:t>
            </a:r>
            <a:r>
              <a:rPr lang="en-US" sz="2400" b="1" u="sng" dirty="0" smtClean="0"/>
              <a:t>earthquakes and volcanoes</a:t>
            </a:r>
            <a:r>
              <a:rPr lang="en-US" sz="2400" u="sng" dirty="0" smtClean="0"/>
              <a:t> are associated with the </a:t>
            </a:r>
            <a:r>
              <a:rPr lang="en-US" sz="2400" b="1" u="sng" dirty="0" smtClean="0"/>
              <a:t>interactions of the plate boundaries, mostly defining where they are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Over the </a:t>
            </a:r>
            <a:r>
              <a:rPr lang="en-US" sz="2400" u="sng" dirty="0" smtClean="0"/>
              <a:t>geologic time, </a:t>
            </a:r>
            <a:r>
              <a:rPr lang="en-US" sz="2400" b="1" u="sng" dirty="0" smtClean="0"/>
              <a:t>plates are formed and destroyed, cycling materials from the interior of the Earth to the surface and back again</a:t>
            </a:r>
          </a:p>
          <a:p>
            <a:r>
              <a:rPr lang="en-US" b="1" u="sng" dirty="0" smtClean="0"/>
              <a:t>This is the </a:t>
            </a:r>
            <a:r>
              <a:rPr lang="en-US" b="1" u="sng" dirty="0" smtClean="0"/>
              <a:t>Tectonic </a:t>
            </a:r>
            <a:r>
              <a:rPr lang="en-US" b="1" u="sng" dirty="0"/>
              <a:t>C</a:t>
            </a:r>
            <a:r>
              <a:rPr lang="en-US" b="1" u="sng" dirty="0" smtClean="0"/>
              <a:t>ycle</a:t>
            </a:r>
            <a:endParaRPr lang="en-US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Cindy\Desktop\pictures\earthquak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219200"/>
            <a:ext cx="7696200" cy="48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381000" y="511314"/>
            <a:ext cx="8305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262626"/>
                </a:solidFill>
                <a:latin typeface="Impact"/>
                <a:ea typeface="+mj-ea"/>
                <a:cs typeface="+mj-cs"/>
              </a:rPr>
              <a:t>Earthquakes &amp; Volcanoes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3494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1295400" y="0"/>
            <a:ext cx="6934200" cy="1143000"/>
          </a:xfrm>
        </p:spPr>
        <p:txBody>
          <a:bodyPr/>
          <a:lstStyle/>
          <a:p>
            <a:r>
              <a:rPr lang="en-US" sz="3600" dirty="0" smtClean="0"/>
              <a:t>Plate Tectonics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914400"/>
            <a:ext cx="8534400" cy="5486400"/>
          </a:xfrm>
        </p:spPr>
        <p:txBody>
          <a:bodyPr/>
          <a:lstStyle/>
          <a:p>
            <a:r>
              <a:rPr lang="en-US" b="1" u="sng" dirty="0" smtClean="0"/>
              <a:t>Seafloor Spreading is the Mechanism for Plate Tectonics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300" dirty="0" smtClean="0"/>
              <a:t>As </a:t>
            </a:r>
            <a:r>
              <a:rPr lang="en-US" sz="2300" b="1" u="sng" dirty="0" smtClean="0"/>
              <a:t>plates move over the asthenosphere, they carry the continents embedded within </a:t>
            </a:r>
            <a:r>
              <a:rPr lang="en-US" sz="2300" b="1" u="sng" dirty="0" smtClean="0"/>
              <a:t>them</a:t>
            </a:r>
            <a:endParaRPr lang="en-US" sz="2300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dirty="0" smtClean="0"/>
              <a:t>This idea was first suggested by a German scientist Alfred Wegener in 1915.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dirty="0" smtClean="0"/>
              <a:t>He suggested the </a:t>
            </a:r>
            <a:r>
              <a:rPr lang="en-US" sz="2300" b="1" dirty="0" smtClean="0"/>
              <a:t>theory</a:t>
            </a:r>
            <a:r>
              <a:rPr lang="en-US" sz="2300" dirty="0" smtClean="0"/>
              <a:t> of </a:t>
            </a:r>
            <a:r>
              <a:rPr lang="en-US" sz="2300" b="1" i="1" dirty="0" smtClean="0"/>
              <a:t>Continental Drift, </a:t>
            </a:r>
            <a:r>
              <a:rPr lang="en-US" sz="2300" dirty="0" smtClean="0"/>
              <a:t>based on the </a:t>
            </a:r>
            <a:r>
              <a:rPr lang="en-US" sz="2300" b="1" u="sng" dirty="0" smtClean="0"/>
              <a:t>congruity of the shapes of the continents </a:t>
            </a:r>
            <a:r>
              <a:rPr lang="en-US" sz="2300" dirty="0" smtClean="0"/>
              <a:t>across the Atlantic Ocean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dirty="0" smtClean="0"/>
              <a:t>He also looked at shapes of both South America and Africa and theorized that the shapes of the </a:t>
            </a:r>
            <a:r>
              <a:rPr lang="en-US" sz="2300" b="1" u="sng" dirty="0" smtClean="0"/>
              <a:t>two continents fit as if they once were </a:t>
            </a:r>
            <a:r>
              <a:rPr lang="en-US" sz="2300" b="1" u="sng" dirty="0" smtClean="0"/>
              <a:t>one</a:t>
            </a:r>
            <a:endParaRPr lang="en-US" sz="2300" b="1" u="sng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dirty="0" smtClean="0"/>
              <a:t>In the late 1960’s this theory was finally accepted when </a:t>
            </a:r>
            <a:r>
              <a:rPr lang="en-US" sz="2300" b="1" u="sng" dirty="0" smtClean="0"/>
              <a:t>seafloor spreading </a:t>
            </a:r>
            <a:r>
              <a:rPr lang="en-US" sz="2300" dirty="0" smtClean="0"/>
              <a:t>was discovered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scarborough.k12.me.us/wis/teachers/dtewhey/webquest/nature/images/pangaea%20fitting%20together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57200"/>
            <a:ext cx="5500467" cy="559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 idx="4294967295"/>
          </p:nvPr>
        </p:nvSpPr>
        <p:spPr>
          <a:xfrm>
            <a:off x="228600" y="457200"/>
            <a:ext cx="8686800" cy="1143000"/>
          </a:xfrm>
        </p:spPr>
        <p:txBody>
          <a:bodyPr/>
          <a:lstStyle/>
          <a:p>
            <a:r>
              <a:rPr lang="en-US" sz="3600" dirty="0" smtClean="0"/>
              <a:t>Seafloor Spreading is the Mechanism for Plate Tectonics</a:t>
            </a:r>
          </a:p>
        </p:txBody>
      </p:sp>
      <p:sp>
        <p:nvSpPr>
          <p:cNvPr id="15363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1752600"/>
            <a:ext cx="8610600" cy="4530725"/>
          </a:xfrm>
        </p:spPr>
        <p:txBody>
          <a:bodyPr/>
          <a:lstStyle/>
          <a:p>
            <a:r>
              <a:rPr lang="en-US" b="1" u="sng" dirty="0" smtClean="0"/>
              <a:t>Mid-oceanic Ridges or Spreading Centers</a:t>
            </a:r>
            <a:r>
              <a:rPr lang="en-US" dirty="0" smtClean="0"/>
              <a:t> are continuously adding to the edges of the </a:t>
            </a:r>
            <a:r>
              <a:rPr lang="en-US" dirty="0" smtClean="0"/>
              <a:t>lithosphere</a:t>
            </a:r>
          </a:p>
          <a:p>
            <a:endParaRPr lang="en-US" sz="1100" dirty="0" smtClean="0"/>
          </a:p>
          <a:p>
            <a:r>
              <a:rPr lang="en-US" dirty="0" smtClean="0"/>
              <a:t>The other edges of the lithospheric edges are being destroyed at </a:t>
            </a:r>
            <a:r>
              <a:rPr lang="en-US" b="1" u="sng" dirty="0" smtClean="0"/>
              <a:t>Subduction Zones </a:t>
            </a:r>
            <a:r>
              <a:rPr lang="en-US" dirty="0" smtClean="0"/>
              <a:t>around the </a:t>
            </a:r>
            <a:r>
              <a:rPr lang="en-US" dirty="0" smtClean="0"/>
              <a:t>Earth</a:t>
            </a:r>
          </a:p>
          <a:p>
            <a:endParaRPr lang="en-US" sz="1100" dirty="0" smtClean="0"/>
          </a:p>
          <a:p>
            <a:r>
              <a:rPr lang="en-US" dirty="0" smtClean="0"/>
              <a:t>Continents do not move</a:t>
            </a:r>
            <a:r>
              <a:rPr lang="en-US" b="1" i="1" dirty="0" smtClean="0"/>
              <a:t> </a:t>
            </a:r>
            <a:r>
              <a:rPr lang="en-US" b="1" i="1" u="sng" dirty="0" smtClean="0"/>
              <a:t>through</a:t>
            </a:r>
            <a:r>
              <a:rPr lang="en-US" b="1" i="1" dirty="0" smtClean="0"/>
              <a:t> </a:t>
            </a:r>
            <a:r>
              <a:rPr lang="en-US" dirty="0" smtClean="0"/>
              <a:t>oceanic crust; they are </a:t>
            </a:r>
            <a:r>
              <a:rPr lang="en-US" b="1" u="sng" dirty="0" smtClean="0"/>
              <a:t>carried along with it with the movement of the </a:t>
            </a:r>
            <a:r>
              <a:rPr lang="en-US" b="1" u="sng" dirty="0" smtClean="0"/>
              <a:t>plates</a:t>
            </a:r>
          </a:p>
          <a:p>
            <a:endParaRPr lang="en-US" sz="1100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creation </a:t>
            </a:r>
            <a:r>
              <a:rPr lang="en-US" b="1" dirty="0" smtClean="0"/>
              <a:t>of lithosphere at the Ridges is </a:t>
            </a:r>
            <a:r>
              <a:rPr lang="en-US" b="1" u="sng" dirty="0" smtClean="0"/>
              <a:t>balanced</a:t>
            </a:r>
            <a:r>
              <a:rPr lang="en-US" dirty="0" smtClean="0"/>
              <a:t> by the </a:t>
            </a:r>
            <a:r>
              <a:rPr lang="en-US" b="1" u="sng" dirty="0" smtClean="0"/>
              <a:t>consumption of the lithosphere at Subduction Zones</a:t>
            </a:r>
          </a:p>
          <a:p>
            <a:pPr marL="0" indent="0">
              <a:buNone/>
            </a:pPr>
            <a:endParaRPr lang="en-US" sz="1100" u="sng" dirty="0" smtClean="0"/>
          </a:p>
          <a:p>
            <a:r>
              <a:rPr lang="en-US" b="1" u="sng" dirty="0" smtClean="0"/>
              <a:t>The Earth remains constant, neither growing nor shrinking</a:t>
            </a:r>
          </a:p>
          <a:p>
            <a:endParaRPr lang="en-US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hristofforr89.edublogs.org/files/2011/01/subduction-1u64qy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95400"/>
            <a:ext cx="8016386" cy="4400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 bwMode="auto">
          <a:xfrm>
            <a:off x="838200" y="0"/>
            <a:ext cx="7620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800" kern="1200">
                <a:solidFill>
                  <a:srgbClr val="262626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rgbClr val="262626"/>
                </a:solidFill>
                <a:latin typeface="Impact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rgbClr val="262626"/>
                </a:solidFill>
                <a:latin typeface="Impact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rgbClr val="262626"/>
                </a:solidFill>
                <a:latin typeface="Impact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800">
                <a:solidFill>
                  <a:srgbClr val="262626"/>
                </a:solidFill>
                <a:latin typeface="Impact" pitchFamily="34" charset="0"/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/>
              <a:t>Sinking Plates Generate Earthquakes</a:t>
            </a:r>
          </a:p>
        </p:txBody>
      </p:sp>
      <p:sp>
        <p:nvSpPr>
          <p:cNvPr id="4" name="Rectangle 3"/>
          <p:cNvSpPr/>
          <p:nvPr/>
        </p:nvSpPr>
        <p:spPr>
          <a:xfrm>
            <a:off x="304800" y="1143000"/>
            <a:ext cx="8458200" cy="541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</a:pP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How do sinking plates generate earthquakes and volcanoes</a:t>
            </a:r>
          </a:p>
          <a:p>
            <a:pPr marL="800100" lvl="1" indent="-342900">
              <a:spcBef>
                <a:spcPct val="20000"/>
              </a:spcBef>
              <a:buClr>
                <a:srgbClr val="AD0101"/>
              </a:buCl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When cold wet ocean crust is 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subducted 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under the continental crust, it comes in contact with the asthenosphere, creating 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magma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 	</a:t>
            </a:r>
          </a:p>
          <a:p>
            <a:pPr marL="800100" lvl="1" indent="-342900">
              <a:spcBef>
                <a:spcPct val="20000"/>
              </a:spcBef>
              <a:buClr>
                <a:srgbClr val="AD0101"/>
              </a:buCl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The 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magma begins to rise,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 the 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continental crust is pushed up and volcanoes are formed </a:t>
            </a:r>
          </a:p>
          <a:p>
            <a:pPr marL="800100" lvl="1" indent="-342900">
              <a:spcBef>
                <a:spcPct val="20000"/>
              </a:spcBef>
              <a:buClr>
                <a:srgbClr val="AD0101"/>
              </a:buClr>
              <a:buFont typeface="Wingdings" panose="05000000000000000000" pitchFamily="2" charset="2"/>
              <a:buChar char="Ø"/>
            </a:pP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Earthquakes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 occur when the relatively </a:t>
            </a: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cooler sinking lithosphere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 comes in </a:t>
            </a: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contact with the hot asthenosphere</a:t>
            </a:r>
          </a:p>
          <a:p>
            <a:pPr marL="800100" lvl="1" indent="-342900">
              <a:spcBef>
                <a:spcPct val="20000"/>
              </a:spcBef>
              <a:buClr>
                <a:srgbClr val="AD0101"/>
              </a:buClr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This</a:t>
            </a: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 contact causes the rock to cool and crack</a:t>
            </a:r>
            <a:r>
              <a:rPr lang="en-US" dirty="0" smtClean="0">
                <a:solidFill>
                  <a:srgbClr val="303030"/>
                </a:solidFill>
                <a:latin typeface="Times New Roman"/>
              </a:rPr>
              <a:t>, causing earthquakes</a:t>
            </a:r>
          </a:p>
          <a:p>
            <a:pPr marL="27305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</a:pP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Plate Tectonics is the Unifying Theory for geology</a:t>
            </a:r>
          </a:p>
          <a:p>
            <a:pPr marL="800100" lvl="1" indent="-342900">
              <a:spcBef>
                <a:spcPct val="20000"/>
              </a:spcBef>
              <a:buClr>
                <a:srgbClr val="AD0101"/>
              </a:buClr>
              <a:buFont typeface="Wingdings" panose="05000000000000000000" pitchFamily="2" charset="2"/>
              <a:buChar char="Ø"/>
            </a:pPr>
            <a:r>
              <a:rPr lang="en-US" b="1" u="sng" dirty="0" smtClean="0">
                <a:solidFill>
                  <a:srgbClr val="303030"/>
                </a:solidFill>
                <a:latin typeface="Times New Roman"/>
              </a:rPr>
              <a:t>It explains an enormous variety of phenomena</a:t>
            </a:r>
          </a:p>
          <a:p>
            <a:pPr marL="730250" lvl="1" indent="-273050">
              <a:spcBef>
                <a:spcPct val="20000"/>
              </a:spcBef>
              <a:buClr>
                <a:srgbClr val="AD0101"/>
              </a:buClr>
            </a:pPr>
            <a:endParaRPr lang="en-US" dirty="0" smtClean="0">
              <a:solidFill>
                <a:srgbClr val="303030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3889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rootsweb.ancestry.com/~ortttp/Oregon-Counties/Clatsop/subduc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533400"/>
            <a:ext cx="7467600" cy="54140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1143000" y="152400"/>
            <a:ext cx="6934200" cy="1143000"/>
          </a:xfrm>
        </p:spPr>
        <p:txBody>
          <a:bodyPr/>
          <a:lstStyle/>
          <a:p>
            <a:r>
              <a:rPr lang="en-US" sz="3600" dirty="0" smtClean="0"/>
              <a:t>Learning Objectives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4294967295"/>
          </p:nvPr>
        </p:nvSpPr>
        <p:spPr>
          <a:xfrm>
            <a:off x="533400" y="1430337"/>
            <a:ext cx="7924800" cy="4530725"/>
          </a:xfrm>
        </p:spPr>
        <p:txBody>
          <a:bodyPr/>
          <a:lstStyle/>
          <a:p>
            <a:r>
              <a:rPr lang="en-US" sz="2200" b="1" dirty="0" smtClean="0"/>
              <a:t>Understand the basic Internal Structure and Processes of the Earth</a:t>
            </a:r>
          </a:p>
          <a:p>
            <a:pPr>
              <a:buNone/>
            </a:pPr>
            <a:endParaRPr lang="en-US" sz="2200" b="1" dirty="0" smtClean="0"/>
          </a:p>
          <a:p>
            <a:r>
              <a:rPr lang="en-US" sz="2200" b="1" dirty="0" smtClean="0"/>
              <a:t>Know the basic ideas behind and evidence for the Theory of Plate Tectonics</a:t>
            </a:r>
          </a:p>
          <a:p>
            <a:endParaRPr lang="en-US" sz="2200" b="1" dirty="0" smtClean="0"/>
          </a:p>
          <a:p>
            <a:r>
              <a:rPr lang="en-US" sz="2200" b="1" dirty="0" smtClean="0"/>
              <a:t>Understand the Mechanisms of Plate Tectonics</a:t>
            </a:r>
          </a:p>
          <a:p>
            <a:endParaRPr lang="en-US" sz="2200" b="1" dirty="0"/>
          </a:p>
          <a:p>
            <a:r>
              <a:rPr lang="en-US" sz="2200" b="1" dirty="0" smtClean="0"/>
              <a:t>Understand the Relationship of Plate Tectonics to Natural Hazards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www.cas.muohio.edu/limpermuseum/InvestigateConceptsInGeology/_images/Forces%20that%20Cause%20P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762000"/>
            <a:ext cx="6263990" cy="511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1"/>
          <p:cNvSpPr>
            <a:spLocks noGrp="1"/>
          </p:cNvSpPr>
          <p:nvPr>
            <p:ph type="body" idx="4294967295"/>
          </p:nvPr>
        </p:nvSpPr>
        <p:spPr>
          <a:xfrm>
            <a:off x="762000" y="1066800"/>
            <a:ext cx="7543800" cy="5029200"/>
          </a:xfrm>
        </p:spPr>
        <p:txBody>
          <a:bodyPr/>
          <a:lstStyle/>
          <a:p>
            <a:r>
              <a:rPr lang="en-US" b="1" dirty="0" smtClean="0"/>
              <a:t>There are three types of Plate Boundaries</a:t>
            </a:r>
          </a:p>
          <a:p>
            <a:endParaRPr lang="en-US" sz="1600" dirty="0" smtClean="0"/>
          </a:p>
          <a:p>
            <a:r>
              <a:rPr lang="en-US" b="1" u="sng" dirty="0" smtClean="0"/>
              <a:t>Divergent Boundaries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u="sng" dirty="0" smtClean="0"/>
              <a:t>Where neighboring plates are pulling apart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u="sng" dirty="0" smtClean="0"/>
              <a:t>New Lithosphere is released here expanding the ocean floor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u="sng" dirty="0" smtClean="0"/>
              <a:t>These are ocean ridges or continental riffs</a:t>
            </a:r>
          </a:p>
          <a:p>
            <a:pPr lvl="1">
              <a:buNone/>
            </a:pPr>
            <a:endParaRPr lang="en-US" sz="1400" u="sng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u="sng" dirty="0" smtClean="0"/>
              <a:t>Examples are the Atlantic Ocean Ridge or the Red Sea Riff</a:t>
            </a:r>
          </a:p>
          <a:p>
            <a:endParaRPr lang="en-US" b="1" u="sng" dirty="0" smtClean="0"/>
          </a:p>
        </p:txBody>
      </p:sp>
      <p:sp>
        <p:nvSpPr>
          <p:cNvPr id="16387" name="Title 2"/>
          <p:cNvSpPr>
            <a:spLocks noGrp="1"/>
          </p:cNvSpPr>
          <p:nvPr>
            <p:ph type="title" idx="4294967295"/>
          </p:nvPr>
        </p:nvSpPr>
        <p:spPr>
          <a:xfrm>
            <a:off x="457200" y="0"/>
            <a:ext cx="8382000" cy="1143000"/>
          </a:xfrm>
        </p:spPr>
        <p:txBody>
          <a:bodyPr/>
          <a:lstStyle/>
          <a:p>
            <a:r>
              <a:rPr lang="en-US" sz="4400" dirty="0" smtClean="0"/>
              <a:t>Types of Plate Boundaries</a:t>
            </a:r>
          </a:p>
        </p:txBody>
      </p:sp>
      <p:graphicFrame>
        <p:nvGraphicFramePr>
          <p:cNvPr id="307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13399814"/>
              </p:ext>
            </p:extLst>
          </p:nvPr>
        </p:nvGraphicFramePr>
        <p:xfrm>
          <a:off x="228600" y="6172200"/>
          <a:ext cx="1708856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Packager Shell Object" showAsIcon="1" r:id="rId3" imgW="2215080" imgH="682560" progId="Package">
                  <p:embed/>
                </p:oleObj>
              </mc:Choice>
              <mc:Fallback>
                <p:oleObj name="Packager Shell Object" showAsIcon="1" r:id="rId3" imgW="2215080" imgH="68256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172200"/>
                        <a:ext cx="1708856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Placeholder 1"/>
          <p:cNvSpPr>
            <a:spLocks noGrp="1"/>
          </p:cNvSpPr>
          <p:nvPr>
            <p:ph type="body" idx="4294967295"/>
          </p:nvPr>
        </p:nvSpPr>
        <p:spPr>
          <a:xfrm>
            <a:off x="228600" y="990600"/>
            <a:ext cx="8915400" cy="5181600"/>
          </a:xfrm>
        </p:spPr>
        <p:txBody>
          <a:bodyPr/>
          <a:lstStyle/>
          <a:p>
            <a:endParaRPr lang="en-US" b="1" u="sng" dirty="0" smtClean="0"/>
          </a:p>
          <a:p>
            <a:r>
              <a:rPr lang="en-US" sz="2200" b="1" u="sng" dirty="0" smtClean="0"/>
              <a:t>Convergent Boundaries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These are where </a:t>
            </a:r>
            <a:r>
              <a:rPr lang="en-US" sz="2400" b="1" u="sng" dirty="0" smtClean="0"/>
              <a:t>plates merge together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/>
              <a:t>There are </a:t>
            </a:r>
            <a:r>
              <a:rPr lang="en-US" sz="2400" b="1" u="sng" dirty="0" smtClean="0"/>
              <a:t>three basic convergent boundaries</a:t>
            </a:r>
          </a:p>
          <a:p>
            <a:pPr lvl="1"/>
            <a:endParaRPr lang="en-US" sz="1000" b="1" u="sng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b="1" u="sng" dirty="0" smtClean="0"/>
              <a:t>Ocean-Continental Boundaries </a:t>
            </a:r>
            <a:r>
              <a:rPr lang="en-US" sz="2300" dirty="0" smtClean="0"/>
              <a:t>– Ocean plate subduct under the Continental Crust 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 smtClean="0"/>
              <a:t>Creates –</a:t>
            </a:r>
            <a:r>
              <a:rPr lang="en-US" sz="2200" b="1" dirty="0" smtClean="0"/>
              <a:t>trenches, volcanoes </a:t>
            </a:r>
            <a:r>
              <a:rPr lang="en-US" sz="2200" dirty="0" smtClean="0"/>
              <a:t>– Chilean Mountains and Trench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b="1" u="sng" dirty="0" smtClean="0"/>
              <a:t>Ocean-Ocean Boundaries </a:t>
            </a:r>
            <a:r>
              <a:rPr lang="en-US" sz="2300" dirty="0" smtClean="0"/>
              <a:t>– Older Ocean plate subduct under the newer Ocean plate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 smtClean="0"/>
              <a:t>Creates – </a:t>
            </a:r>
            <a:r>
              <a:rPr lang="en-US" sz="2200" b="1" dirty="0" smtClean="0"/>
              <a:t>volcanic islands, submarine trenches- </a:t>
            </a:r>
            <a:r>
              <a:rPr lang="en-US" sz="2200" dirty="0" smtClean="0"/>
              <a:t>Japan and Mariana Trench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300" b="1" u="sng" dirty="0" smtClean="0"/>
              <a:t>Continental-Continental Boundaries </a:t>
            </a:r>
            <a:r>
              <a:rPr lang="en-US" sz="2300" dirty="0" smtClean="0"/>
              <a:t>– no subduction happens, uplift occurs</a:t>
            </a:r>
          </a:p>
          <a:p>
            <a:pPr lvl="3">
              <a:buFont typeface="Courier New" panose="02070309020205020404" pitchFamily="49" charset="0"/>
              <a:buChar char="o"/>
            </a:pPr>
            <a:r>
              <a:rPr lang="en-US" sz="2200" dirty="0" smtClean="0"/>
              <a:t>Creates- </a:t>
            </a:r>
            <a:r>
              <a:rPr lang="en-US" sz="2200" b="1" dirty="0" smtClean="0"/>
              <a:t>mountain ranges</a:t>
            </a:r>
            <a:r>
              <a:rPr lang="en-US" sz="2200" dirty="0" smtClean="0"/>
              <a:t>-  Himalayan Mountains</a:t>
            </a:r>
          </a:p>
          <a:p>
            <a:endParaRPr lang="en-US" b="1" u="sng" dirty="0" smtClean="0"/>
          </a:p>
        </p:txBody>
      </p:sp>
      <p:sp>
        <p:nvSpPr>
          <p:cNvPr id="16387" name="Title 2"/>
          <p:cNvSpPr>
            <a:spLocks noGrp="1"/>
          </p:cNvSpPr>
          <p:nvPr>
            <p:ph type="title" idx="4294967295"/>
          </p:nvPr>
        </p:nvSpPr>
        <p:spPr>
          <a:xfrm>
            <a:off x="457200" y="228600"/>
            <a:ext cx="8382000" cy="762000"/>
          </a:xfrm>
        </p:spPr>
        <p:txBody>
          <a:bodyPr/>
          <a:lstStyle/>
          <a:p>
            <a:r>
              <a:rPr lang="en-US" sz="4000" dirty="0" smtClean="0"/>
              <a:t>Types of Plate Boundaries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gomyclass.com/geology10/files/lecture12/html/images/objects/obj57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3733800"/>
            <a:ext cx="3680603" cy="2438400"/>
          </a:xfrm>
          <a:prstGeom prst="rect">
            <a:avLst/>
          </a:prstGeom>
          <a:noFill/>
        </p:spPr>
      </p:pic>
      <p:pic>
        <p:nvPicPr>
          <p:cNvPr id="23556" name="Picture 4" descr="http://gomyclass.com/geology10/files/lecture12/html/images/objects/obj55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11679"/>
            <a:ext cx="4876800" cy="1862667"/>
          </a:xfrm>
          <a:prstGeom prst="rect">
            <a:avLst/>
          </a:prstGeom>
          <a:noFill/>
        </p:spPr>
      </p:pic>
      <p:pic>
        <p:nvPicPr>
          <p:cNvPr id="23558" name="Picture 6" descr="http://gomyclass.com/geology10/files/lecture12/html/images/objects/obj56-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2137304"/>
            <a:ext cx="5181600" cy="2022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 idx="4294967295"/>
          </p:nvPr>
        </p:nvSpPr>
        <p:spPr>
          <a:xfrm>
            <a:off x="1066800" y="381000"/>
            <a:ext cx="6934200" cy="1066800"/>
          </a:xfrm>
        </p:spPr>
        <p:txBody>
          <a:bodyPr/>
          <a:lstStyle/>
          <a:p>
            <a:r>
              <a:rPr lang="en-US" dirty="0" smtClean="0"/>
              <a:t>Transform Boundaries</a:t>
            </a:r>
          </a:p>
        </p:txBody>
      </p:sp>
      <p:sp>
        <p:nvSpPr>
          <p:cNvPr id="20483" name="Text Placeholder 2"/>
          <p:cNvSpPr>
            <a:spLocks noGrp="1"/>
          </p:cNvSpPr>
          <p:nvPr>
            <p:ph type="body" idx="4294967295"/>
          </p:nvPr>
        </p:nvSpPr>
        <p:spPr>
          <a:xfrm>
            <a:off x="914400" y="1447800"/>
            <a:ext cx="7391400" cy="4530725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b="1" u="sng" dirty="0" smtClean="0"/>
              <a:t>Transform </a:t>
            </a:r>
            <a:r>
              <a:rPr lang="en-US" b="1" u="sng" dirty="0" smtClean="0"/>
              <a:t>Fault </a:t>
            </a:r>
            <a:r>
              <a:rPr lang="en-US" u="sng" dirty="0" smtClean="0"/>
              <a:t>or </a:t>
            </a:r>
            <a:r>
              <a:rPr lang="en-US" b="1" u="sng" dirty="0" smtClean="0"/>
              <a:t>Strike Slip Fault</a:t>
            </a:r>
          </a:p>
          <a:p>
            <a:endParaRPr lang="en-US" sz="1200" b="1" u="sng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Where the </a:t>
            </a:r>
            <a:r>
              <a:rPr lang="en-US" b="1" u="sng" dirty="0" smtClean="0"/>
              <a:t>edges of two plates slide past each other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Contains a </a:t>
            </a:r>
            <a:r>
              <a:rPr lang="en-US" b="1" u="sng" dirty="0" smtClean="0"/>
              <a:t>series of riffs (spreading) along the </a:t>
            </a:r>
            <a:r>
              <a:rPr lang="en-US" b="1" u="sng" dirty="0" smtClean="0"/>
              <a:t>fault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1200" u="sng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Best known- </a:t>
            </a:r>
            <a:r>
              <a:rPr lang="en-US" sz="2400" b="1" dirty="0" smtClean="0"/>
              <a:t>San Andreas Fault in California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Causes many earthquakes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San Francisco on its way to the Gulf of Alaska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400" dirty="0" smtClean="0"/>
              <a:t>Also found in </a:t>
            </a:r>
            <a:r>
              <a:rPr lang="en-US" sz="2400" b="1" dirty="0" smtClean="0"/>
              <a:t>Turkey</a:t>
            </a:r>
            <a:endParaRPr lang="en-US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Cindy\Desktop\pictures\transfor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00" y="1231075"/>
            <a:ext cx="6781800" cy="492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838200" y="457200"/>
            <a:ext cx="731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smtClean="0">
                <a:solidFill>
                  <a:srgbClr val="262626"/>
                </a:solidFill>
                <a:latin typeface="Impact"/>
                <a:ea typeface="+mj-ea"/>
                <a:cs typeface="+mj-cs"/>
              </a:rPr>
              <a:t>Triple Junction Transform Boundary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-457200"/>
            <a:ext cx="8382000" cy="1600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4400" dirty="0" smtClean="0"/>
              <a:t>Landform from Transform Faults</a:t>
            </a:r>
            <a:endParaRPr lang="en-US" sz="4400" dirty="0"/>
          </a:p>
        </p:txBody>
      </p:sp>
      <p:pic>
        <p:nvPicPr>
          <p:cNvPr id="55299" name="Picture 2" descr="C:\Users\Cindy\Desktop\class\jpg\Fig14-5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219200"/>
            <a:ext cx="7048500" cy="482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7344" y="1273375"/>
            <a:ext cx="13837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Example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 idx="4294967295"/>
          </p:nvPr>
        </p:nvSpPr>
        <p:spPr>
          <a:xfrm>
            <a:off x="1219200" y="36394"/>
            <a:ext cx="6934200" cy="1143000"/>
          </a:xfrm>
        </p:spPr>
        <p:txBody>
          <a:bodyPr/>
          <a:lstStyle/>
          <a:p>
            <a:r>
              <a:rPr lang="en-US" dirty="0" smtClean="0"/>
              <a:t>Rates of Plate Motion</a:t>
            </a:r>
          </a:p>
        </p:txBody>
      </p:sp>
      <p:sp>
        <p:nvSpPr>
          <p:cNvPr id="22531" name="Text Placeholder 2"/>
          <p:cNvSpPr>
            <a:spLocks noGrp="1"/>
          </p:cNvSpPr>
          <p:nvPr>
            <p:ph type="body" idx="4294967295"/>
          </p:nvPr>
        </p:nvSpPr>
        <p:spPr>
          <a:xfrm>
            <a:off x="914400" y="1143000"/>
            <a:ext cx="7162800" cy="4876800"/>
          </a:xfrm>
        </p:spPr>
        <p:txBody>
          <a:bodyPr/>
          <a:lstStyle/>
          <a:p>
            <a:r>
              <a:rPr lang="en-US" b="1" dirty="0" smtClean="0"/>
              <a:t>Plate Motion is a Fast Geologic Process (comparatively)</a:t>
            </a:r>
          </a:p>
          <a:p>
            <a:endParaRPr lang="en-US" b="1" dirty="0" smtClean="0"/>
          </a:p>
          <a:p>
            <a:r>
              <a:rPr lang="en-US" b="1" dirty="0" smtClean="0"/>
              <a:t>Plates move a few centimeters per year (about as fast as your fingernails grow)</a:t>
            </a:r>
          </a:p>
          <a:p>
            <a:pPr marL="0" indent="0">
              <a:buNone/>
            </a:pPr>
            <a:endParaRPr lang="en-US" b="1" dirty="0" smtClean="0"/>
          </a:p>
          <a:p>
            <a:r>
              <a:rPr lang="en-US" b="1" dirty="0" smtClean="0"/>
              <a:t>This can cause some features, streams or rocks to be displaced over time where the feature crosses the fault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81000" y="0"/>
            <a:ext cx="83058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Detailed Look at Seafloor Spreading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1066800"/>
            <a:ext cx="8534400" cy="5257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500" b="1" u="sng" dirty="0" smtClean="0"/>
              <a:t>By the 1950’s the theory of Continental Drift accepted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Supported by depth soundings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Found seamounts/ridges or </a:t>
            </a:r>
            <a:r>
              <a:rPr lang="en-US" sz="2400" dirty="0" smtClean="0"/>
              <a:t>trenches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2400" dirty="0" smtClean="0"/>
          </a:p>
          <a:p>
            <a:pPr>
              <a:defRPr/>
            </a:pPr>
            <a:r>
              <a:rPr lang="en-US" sz="2500" b="1" u="sng" dirty="0" smtClean="0"/>
              <a:t>Seafloor spreading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b="1" dirty="0" smtClean="0"/>
              <a:t>1960’s new theory- by Harry Hess and Robert Dietz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b="1" dirty="0" smtClean="0"/>
              <a:t>Mechanism for continental drift, </a:t>
            </a:r>
            <a:r>
              <a:rPr lang="en-US" sz="2500" dirty="0" smtClean="0"/>
              <a:t>mid ocean ridges form from rising mantle creating ridges, spreading the ocean floor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500" dirty="0" smtClean="0"/>
              <a:t>Verified by the </a:t>
            </a:r>
            <a:r>
              <a:rPr lang="en-US" sz="2500" b="1" u="sng" dirty="0" smtClean="0"/>
              <a:t>Paleomagnetism—reversal of pole magnetism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 idx="4294967295"/>
          </p:nvPr>
        </p:nvSpPr>
        <p:spPr>
          <a:xfrm>
            <a:off x="990600" y="15922"/>
            <a:ext cx="6934200" cy="1050878"/>
          </a:xfrm>
        </p:spPr>
        <p:txBody>
          <a:bodyPr/>
          <a:lstStyle/>
          <a:p>
            <a:r>
              <a:rPr lang="en-US" sz="4000" dirty="0" smtClean="0"/>
              <a:t>Sea Floor Spreading</a:t>
            </a:r>
          </a:p>
        </p:txBody>
      </p:sp>
      <p:sp>
        <p:nvSpPr>
          <p:cNvPr id="28675" name="Text Placeholder 2"/>
          <p:cNvSpPr>
            <a:spLocks noGrp="1"/>
          </p:cNvSpPr>
          <p:nvPr>
            <p:ph type="body" idx="4294967295"/>
          </p:nvPr>
        </p:nvSpPr>
        <p:spPr>
          <a:xfrm>
            <a:off x="304800" y="914400"/>
            <a:ext cx="8686800" cy="2057400"/>
          </a:xfrm>
        </p:spPr>
        <p:txBody>
          <a:bodyPr/>
          <a:lstStyle/>
          <a:p>
            <a:r>
              <a:rPr lang="en-US" sz="2200" dirty="0" smtClean="0"/>
              <a:t>The </a:t>
            </a:r>
            <a:r>
              <a:rPr lang="en-US" sz="2200" b="1" u="sng" dirty="0" smtClean="0"/>
              <a:t>Validity of Seafloor Spreading from three sources</a:t>
            </a:r>
            <a:r>
              <a:rPr lang="en-US" sz="2200" u="sng" dirty="0" smtClean="0"/>
              <a:t>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Identification and mapping of the oceanic ridges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Dating of volcanic rocks on the floor of the ocean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Understanding and mapping the paleomagnetic history of the ocean basins</a:t>
            </a: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2564176"/>
              </p:ext>
            </p:extLst>
          </p:nvPr>
        </p:nvGraphicFramePr>
        <p:xfrm>
          <a:off x="279400" y="6273800"/>
          <a:ext cx="1384300" cy="469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3" name="Packager Shell Object" showAsIcon="1" r:id="rId3" imgW="1394280" imgH="479880" progId="Package">
                  <p:embed/>
                </p:oleObj>
              </mc:Choice>
              <mc:Fallback>
                <p:oleObj name="Packager Shell Object" showAsIcon="1" r:id="rId3" imgW="1394280" imgH="47988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9400" y="6273800"/>
                        <a:ext cx="1384300" cy="469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67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590800"/>
            <a:ext cx="6248400" cy="347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 idx="4294967295"/>
          </p:nvPr>
        </p:nvSpPr>
        <p:spPr>
          <a:xfrm>
            <a:off x="4753099" y="381000"/>
            <a:ext cx="4267200" cy="1143000"/>
          </a:xfrm>
        </p:spPr>
        <p:txBody>
          <a:bodyPr/>
          <a:lstStyle/>
          <a:p>
            <a:r>
              <a:rPr lang="en-US" sz="3600" dirty="0" smtClean="0"/>
              <a:t>The Internal Structure of Earth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4294967295"/>
          </p:nvPr>
        </p:nvSpPr>
        <p:spPr>
          <a:xfrm>
            <a:off x="152400" y="609600"/>
            <a:ext cx="4572000" cy="5486399"/>
          </a:xfrm>
        </p:spPr>
        <p:txBody>
          <a:bodyPr/>
          <a:lstStyle/>
          <a:p>
            <a:r>
              <a:rPr lang="en-US" sz="2200" dirty="0" smtClean="0"/>
              <a:t>The Earth is a </a:t>
            </a:r>
            <a:r>
              <a:rPr lang="en-US" sz="2200" b="1" u="sng" dirty="0" smtClean="0"/>
              <a:t>complex dynamic </a:t>
            </a:r>
            <a:r>
              <a:rPr lang="en-US" sz="2200" b="1" u="sng" dirty="0" smtClean="0"/>
              <a:t>planet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By </a:t>
            </a:r>
            <a:r>
              <a:rPr lang="en-US" b="1" u="sng" dirty="0" smtClean="0"/>
              <a:t>composition and density</a:t>
            </a:r>
            <a:r>
              <a:rPr lang="en-US" u="sng" dirty="0" smtClean="0"/>
              <a:t> (heavy or light)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By </a:t>
            </a:r>
            <a:r>
              <a:rPr lang="en-US" b="1" u="sng" dirty="0"/>
              <a:t>p</a:t>
            </a:r>
            <a:r>
              <a:rPr lang="en-US" b="1" u="sng" dirty="0" smtClean="0"/>
              <a:t>hysical </a:t>
            </a:r>
            <a:r>
              <a:rPr lang="en-US" b="1" u="sng" dirty="0" smtClean="0"/>
              <a:t>p</a:t>
            </a:r>
            <a:r>
              <a:rPr lang="en-US" b="1" u="sng" dirty="0" smtClean="0"/>
              <a:t>roperties</a:t>
            </a:r>
            <a:r>
              <a:rPr lang="en-US" u="sng" dirty="0" smtClean="0"/>
              <a:t> (solid or liquid, weak or strong)</a:t>
            </a:r>
            <a:endParaRPr lang="en-US" u="sng" dirty="0" smtClean="0"/>
          </a:p>
          <a:p>
            <a:pPr>
              <a:buNone/>
            </a:pPr>
            <a:endParaRPr lang="en-US" sz="1100" dirty="0" smtClean="0"/>
          </a:p>
          <a:p>
            <a:r>
              <a:rPr lang="en-US" sz="2200" dirty="0" smtClean="0"/>
              <a:t>The Earth has a </a:t>
            </a:r>
            <a:r>
              <a:rPr lang="en-US" sz="2200" b="1" u="sng" dirty="0" smtClean="0"/>
              <a:t>rigid outer shell, a solid center, and a thick layer of liquid that moves around as a result of dynamic internal </a:t>
            </a:r>
            <a:r>
              <a:rPr lang="en-US" sz="2200" b="1" u="sng" dirty="0" smtClean="0"/>
              <a:t>processes</a:t>
            </a:r>
            <a:endParaRPr lang="en-US" sz="2200" b="1" u="sng" dirty="0" smtClean="0"/>
          </a:p>
          <a:p>
            <a:endParaRPr lang="en-US" sz="1100" dirty="0" smtClean="0"/>
          </a:p>
          <a:p>
            <a:r>
              <a:rPr lang="en-US" sz="2200" dirty="0" smtClean="0"/>
              <a:t>The Internal Processes are </a:t>
            </a:r>
            <a:r>
              <a:rPr lang="en-US" sz="2200" b="1" dirty="0" smtClean="0"/>
              <a:t>responsible for the effecting the surface of the </a:t>
            </a:r>
            <a:r>
              <a:rPr lang="en-US" sz="2200" b="1" dirty="0" smtClean="0"/>
              <a:t>earth</a:t>
            </a:r>
          </a:p>
        </p:txBody>
      </p:sp>
      <p:pic>
        <p:nvPicPr>
          <p:cNvPr id="71682" name="Picture 2" descr="C:\Users\Cindy\Desktop\pictures\eart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699" y="1371600"/>
            <a:ext cx="4543301" cy="4507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4039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Cindy\Desktop\pictures\paleomagnitis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200400"/>
            <a:ext cx="5905500" cy="278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19644" y="457200"/>
            <a:ext cx="8839200" cy="306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100" b="1" u="sng" dirty="0"/>
              <a:t>Paleomagnetism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100" dirty="0"/>
              <a:t>Study of Paleomagnetism history helps to understand sea floor spreading and plate tectonics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100" dirty="0"/>
              <a:t>Because of the convection processes within the earth, the </a:t>
            </a:r>
            <a:r>
              <a:rPr lang="en-US" sz="2100" dirty="0" smtClean="0"/>
              <a:t>earth </a:t>
            </a:r>
            <a:r>
              <a:rPr lang="en-US" sz="2100" dirty="0"/>
              <a:t>has experienced periodic magnetic </a:t>
            </a:r>
            <a:r>
              <a:rPr lang="en-US" sz="2100" dirty="0" smtClean="0"/>
              <a:t>reversals </a:t>
            </a:r>
            <a:endParaRPr lang="en-US" sz="2100" dirty="0"/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100" dirty="0"/>
              <a:t>This produces magnetic “stripes” in the iron bearing minerals found on the earth’s floor</a:t>
            </a:r>
          </a:p>
          <a:p>
            <a:pPr marL="342900" indent="-342900">
              <a:buClr>
                <a:srgbClr val="FF0000"/>
              </a:buClr>
              <a:buFont typeface="Arial" panose="020B0604020202020204" pitchFamily="34" charset="0"/>
              <a:buChar char="•"/>
            </a:pPr>
            <a:r>
              <a:rPr lang="en-US" sz="2300" b="1" u="sng" dirty="0"/>
              <a:t>New crust is formed and returned to the mantle every 200 million years</a:t>
            </a:r>
          </a:p>
        </p:txBody>
      </p:sp>
    </p:spTree>
    <p:extLst>
      <p:ext uri="{BB962C8B-B14F-4D97-AF65-F5344CB8AC3E}">
        <p14:creationId xmlns:p14="http://schemas.microsoft.com/office/powerpoint/2010/main" val="184087916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317" y="1676400"/>
            <a:ext cx="6965517" cy="401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1369940" y="698328"/>
            <a:ext cx="525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dirty="0" smtClean="0">
                <a:solidFill>
                  <a:srgbClr val="262626"/>
                </a:solidFill>
                <a:latin typeface="Impact"/>
                <a:ea typeface="+mj-ea"/>
                <a:cs typeface="+mj-cs"/>
              </a:rPr>
              <a:t>Paleomagnetism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64720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Cindy\Desktop\pictures\sea floo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0"/>
            <a:ext cx="8020050" cy="450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295400" y="685800"/>
            <a:ext cx="63245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262626"/>
                </a:solidFill>
                <a:latin typeface="Impact"/>
              </a:rPr>
              <a:t>Age of the Sea Floor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25020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Placeholder 1"/>
          <p:cNvSpPr>
            <a:spLocks noGrp="1"/>
          </p:cNvSpPr>
          <p:nvPr>
            <p:ph type="body" idx="4294967295"/>
          </p:nvPr>
        </p:nvSpPr>
        <p:spPr>
          <a:xfrm>
            <a:off x="152400" y="990600"/>
            <a:ext cx="8610600" cy="5216525"/>
          </a:xfrm>
        </p:spPr>
        <p:txBody>
          <a:bodyPr/>
          <a:lstStyle/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Spots of volcanic activity caused by a thin Earth’s crust allowing the magma to move to the surface</a:t>
            </a:r>
          </a:p>
          <a:p>
            <a:pPr lvl="1">
              <a:lnSpc>
                <a:spcPct val="90000"/>
              </a:lnSpc>
              <a:defRPr/>
            </a:pPr>
            <a:endParaRPr lang="en-US" sz="11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These are called </a:t>
            </a:r>
            <a:r>
              <a:rPr lang="en-US" sz="2400" b="1" dirty="0" smtClean="0"/>
              <a:t>Hot Spots or Mantle Plumes </a:t>
            </a:r>
          </a:p>
          <a:p>
            <a:pPr lvl="1">
              <a:lnSpc>
                <a:spcPct val="90000"/>
              </a:lnSpc>
              <a:defRPr/>
            </a:pPr>
            <a:endParaRPr lang="en-US" sz="1050" b="1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Hawaii and Yellowstone </a:t>
            </a:r>
            <a:r>
              <a:rPr lang="en-US" sz="2400" dirty="0" smtClean="0"/>
              <a:t>fall on such Hot </a:t>
            </a:r>
            <a:r>
              <a:rPr lang="en-US" sz="2400" dirty="0" smtClean="0"/>
              <a:t>Spots</a:t>
            </a:r>
          </a:p>
          <a:p>
            <a:pPr lvl="1">
              <a:lnSpc>
                <a:spcPct val="90000"/>
              </a:lnSpc>
              <a:defRPr/>
            </a:pPr>
            <a:endParaRPr lang="en-US" sz="1100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As the plate moves across the </a:t>
            </a:r>
            <a:r>
              <a:rPr lang="en-US" sz="2400" dirty="0" smtClean="0"/>
              <a:t>Pacific Hot </a:t>
            </a:r>
            <a:r>
              <a:rPr lang="en-US" sz="2400" dirty="0" smtClean="0"/>
              <a:t>Spot, a </a:t>
            </a:r>
            <a:r>
              <a:rPr lang="en-US" sz="2400" b="1" dirty="0" smtClean="0"/>
              <a:t>trail </a:t>
            </a:r>
            <a:r>
              <a:rPr lang="en-US" sz="2400" b="1" dirty="0" smtClean="0"/>
              <a:t>of islands are left</a:t>
            </a:r>
            <a:r>
              <a:rPr lang="en-US" sz="2400" b="1" dirty="0" smtClean="0"/>
              <a:t>, </a:t>
            </a:r>
            <a:r>
              <a:rPr lang="en-US" sz="2400" b="1" dirty="0" smtClean="0"/>
              <a:t>creating the </a:t>
            </a:r>
            <a:r>
              <a:rPr lang="en-US" sz="2400" b="1" dirty="0" smtClean="0"/>
              <a:t>Hawaiian Island archipelago</a:t>
            </a:r>
          </a:p>
          <a:p>
            <a:pPr lvl="1">
              <a:lnSpc>
                <a:spcPct val="90000"/>
              </a:lnSpc>
              <a:defRPr/>
            </a:pPr>
            <a:endParaRPr lang="en-US" sz="1100" b="1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400" dirty="0" smtClean="0"/>
              <a:t>These islands are called </a:t>
            </a:r>
            <a:r>
              <a:rPr lang="en-US" sz="2400" b="1" i="1" u="sng" dirty="0" smtClean="0"/>
              <a:t>seamounts</a:t>
            </a:r>
          </a:p>
          <a:p>
            <a:pPr lvl="1">
              <a:lnSpc>
                <a:spcPct val="90000"/>
              </a:lnSpc>
              <a:defRPr/>
            </a:pPr>
            <a:endParaRPr lang="en-US" sz="1100" i="1" dirty="0" smtClean="0"/>
          </a:p>
          <a:p>
            <a:pPr lvl="1">
              <a:lnSpc>
                <a:spcPct val="90000"/>
              </a:lnSpc>
              <a:defRPr/>
            </a:pPr>
            <a:r>
              <a:rPr lang="en-US" sz="2400" b="1" u="sng" dirty="0" smtClean="0"/>
              <a:t>Hot Spots help to explain volcanic activity in the middle of plates and help to distinguish the direction of the plate’s </a:t>
            </a:r>
            <a:r>
              <a:rPr lang="en-US" sz="2400" b="1" u="sng" dirty="0" smtClean="0"/>
              <a:t>movement</a:t>
            </a:r>
            <a:endParaRPr lang="en-US" sz="2400" b="1" u="sng" dirty="0" smtClean="0"/>
          </a:p>
        </p:txBody>
      </p:sp>
      <p:sp>
        <p:nvSpPr>
          <p:cNvPr id="36867" name="Title 2"/>
          <p:cNvSpPr>
            <a:spLocks noGrp="1"/>
          </p:cNvSpPr>
          <p:nvPr>
            <p:ph type="title" idx="4294967295"/>
          </p:nvPr>
        </p:nvSpPr>
        <p:spPr>
          <a:xfrm>
            <a:off x="838200" y="381000"/>
            <a:ext cx="7620000" cy="685800"/>
          </a:xfrm>
        </p:spPr>
        <p:txBody>
          <a:bodyPr/>
          <a:lstStyle/>
          <a:p>
            <a:r>
              <a:rPr lang="en-US" sz="4000" dirty="0" smtClean="0"/>
              <a:t>Hot Spots</a:t>
            </a:r>
          </a:p>
        </p:txBody>
      </p:sp>
      <p:graphicFrame>
        <p:nvGraphicFramePr>
          <p:cNvPr id="11265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7590034"/>
              </p:ext>
            </p:extLst>
          </p:nvPr>
        </p:nvGraphicFramePr>
        <p:xfrm>
          <a:off x="228600" y="6242825"/>
          <a:ext cx="1524000" cy="579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7" name="Packager Shell Object" showAsIcon="1" r:id="rId3" imgW="1815840" imgH="682560" progId="Package">
                  <p:embed/>
                </p:oleObj>
              </mc:Choice>
              <mc:Fallback>
                <p:oleObj name="Packager Shell Object" showAsIcon="1" r:id="rId3" imgW="1815840" imgH="682560" progId="Package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242825"/>
                        <a:ext cx="1524000" cy="57954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C:\Users\Cindy\Desktop\pictures\hot spo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066800"/>
            <a:ext cx="6858000" cy="5090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447800" y="368311"/>
            <a:ext cx="6324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4000" dirty="0" smtClean="0">
                <a:solidFill>
                  <a:srgbClr val="262626"/>
                </a:solidFill>
                <a:latin typeface="Impact"/>
              </a:rPr>
              <a:t>Hot Spot Creating Hawaii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093618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33"/>
            <a:ext cx="8382000" cy="1143000"/>
          </a:xfrm>
        </p:spPr>
        <p:txBody>
          <a:bodyPr/>
          <a:lstStyle/>
          <a:p>
            <a:r>
              <a:rPr lang="en-US" sz="4400" dirty="0" smtClean="0"/>
              <a:t>Pangaea and Present Continents</a:t>
            </a:r>
          </a:p>
        </p:txBody>
      </p:sp>
      <p:sp>
        <p:nvSpPr>
          <p:cNvPr id="30723" name="Text Placeholder 2"/>
          <p:cNvSpPr>
            <a:spLocks noGrp="1"/>
          </p:cNvSpPr>
          <p:nvPr>
            <p:ph type="body" idx="4294967295"/>
          </p:nvPr>
        </p:nvSpPr>
        <p:spPr>
          <a:xfrm>
            <a:off x="228600" y="914400"/>
            <a:ext cx="8763000" cy="5410200"/>
          </a:xfrm>
        </p:spPr>
        <p:txBody>
          <a:bodyPr/>
          <a:lstStyle/>
          <a:p>
            <a:pPr>
              <a:defRPr/>
            </a:pPr>
            <a:r>
              <a:rPr lang="en-US" sz="2300" b="1" u="sng" dirty="0" smtClean="0"/>
              <a:t>Summary of the time </a:t>
            </a:r>
            <a:r>
              <a:rPr lang="en-US" sz="2300" b="1" u="sng" dirty="0" smtClean="0"/>
              <a:t>line </a:t>
            </a:r>
            <a:r>
              <a:rPr lang="en-US" sz="2300" b="1" u="sng" dirty="0" smtClean="0"/>
              <a:t>from Pangaea to the Present</a:t>
            </a:r>
            <a:endParaRPr lang="en-US" sz="2300" b="1" u="sng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300" b="1" u="sng" dirty="0" smtClean="0"/>
              <a:t>450 million years </a:t>
            </a:r>
            <a:r>
              <a:rPr lang="en-US" sz="2300" dirty="0" smtClean="0"/>
              <a:t>– </a:t>
            </a:r>
            <a:r>
              <a:rPr lang="en-US" sz="2300" b="1" u="sng" dirty="0" smtClean="0"/>
              <a:t>5 continents</a:t>
            </a:r>
            <a:r>
              <a:rPr lang="en-US" sz="2300" dirty="0" smtClean="0"/>
              <a:t>- merged together to form </a:t>
            </a:r>
            <a:r>
              <a:rPr lang="en-US" sz="2300" b="1" u="sng" dirty="0" smtClean="0"/>
              <a:t>Pangaea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300" b="1" dirty="0" smtClean="0"/>
              <a:t>Next </a:t>
            </a:r>
            <a:r>
              <a:rPr lang="en-US" sz="2300" b="1" u="sng" dirty="0" smtClean="0"/>
              <a:t>200 million years</a:t>
            </a:r>
            <a:r>
              <a:rPr lang="en-US" sz="2300" b="1" dirty="0" smtClean="0"/>
              <a:t>; </a:t>
            </a:r>
            <a:r>
              <a:rPr lang="en-US" sz="2300" b="1" u="sng" dirty="0" smtClean="0"/>
              <a:t>one continent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300" b="1" u="sng" dirty="0" smtClean="0"/>
              <a:t>200 million years </a:t>
            </a:r>
            <a:r>
              <a:rPr lang="en-US" sz="2300" dirty="0" smtClean="0"/>
              <a:t>– </a:t>
            </a:r>
            <a:r>
              <a:rPr lang="en-US" sz="2300" b="1" dirty="0" smtClean="0"/>
              <a:t>Pangaea starts to break up</a:t>
            </a:r>
            <a:r>
              <a:rPr lang="en-US" sz="2300" dirty="0" smtClean="0"/>
              <a:t>– </a:t>
            </a:r>
            <a:r>
              <a:rPr lang="en-US" sz="2300" b="1" dirty="0" smtClean="0"/>
              <a:t>Laurasia &amp; Gondwanaland</a:t>
            </a:r>
            <a:r>
              <a:rPr lang="en-US" sz="2300" dirty="0" smtClean="0"/>
              <a:t>- </a:t>
            </a:r>
            <a:r>
              <a:rPr lang="en-US" sz="2300" dirty="0" smtClean="0"/>
              <a:t>then to even smaller pieces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300" b="1" u="sng" dirty="0" smtClean="0"/>
              <a:t>135 million years</a:t>
            </a:r>
            <a:r>
              <a:rPr lang="en-US" sz="2300" u="sng" dirty="0" smtClean="0"/>
              <a:t> -- </a:t>
            </a:r>
            <a:r>
              <a:rPr lang="en-US" sz="2300" dirty="0" smtClean="0"/>
              <a:t>North and South Atlantic Oceans begin to open, separating South America and Africa, Mediterranean Sea began to close as Africa began to rotate northward toward Asia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300" b="1" u="sng" dirty="0" smtClean="0"/>
              <a:t>65 million years --</a:t>
            </a:r>
            <a:r>
              <a:rPr lang="en-US" sz="2300" dirty="0" smtClean="0"/>
              <a:t>North and South Atlantic Oceans joined; South America was new Continent and moving westward, Andes growing, as South America overrides the Pacific Plate.  Rockies were rising but not the Sierras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2" descr="http://upload.wikimedia.org/wikipedia/commons/thumb/c/cb/Pangaea_continents.svg/220px-Pangaea_continents.sv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838200"/>
            <a:ext cx="2362200" cy="278095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90800" y="838200"/>
            <a:ext cx="14189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Pangaea</a:t>
            </a: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2057400" y="1143000"/>
            <a:ext cx="533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1140" name="Picture 4" descr="http://hawaii.hawaii.edu/math/Courses/Math100/Chapter1/Notes/Exercises/Pange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371600"/>
            <a:ext cx="6210300" cy="475854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62000" y="6248400"/>
            <a:ext cx="768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Pangaea begins to break apart into present continents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C:\Users\Cindy\Desktop\pictures\break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875" y="559128"/>
            <a:ext cx="7595118" cy="5388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24713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4294967295"/>
          </p:nvPr>
        </p:nvSpPr>
        <p:spPr>
          <a:xfrm>
            <a:off x="304800" y="1143000"/>
            <a:ext cx="8610600" cy="49879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u="sng" dirty="0" smtClean="0"/>
              <a:t>“Today” </a:t>
            </a:r>
            <a:r>
              <a:rPr lang="en-US" sz="2600" dirty="0" smtClean="0"/>
              <a:t>South America connected to North </a:t>
            </a:r>
            <a:r>
              <a:rPr lang="en-US" sz="2600" dirty="0" smtClean="0"/>
              <a:t>America</a:t>
            </a:r>
          </a:p>
          <a:p>
            <a:pPr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North America separated from </a:t>
            </a:r>
            <a:r>
              <a:rPr lang="en-US" sz="2400" dirty="0" smtClean="0"/>
              <a:t>Europe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Europe, Australia has split from </a:t>
            </a:r>
            <a:r>
              <a:rPr lang="en-US" sz="2400" dirty="0" smtClean="0"/>
              <a:t>Antarctica</a:t>
            </a: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2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India collided with Eurasia-thrusting up the </a:t>
            </a:r>
            <a:r>
              <a:rPr lang="en-US" sz="2400" dirty="0" smtClean="0"/>
              <a:t>Himalayas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All continents are still in motion except for </a:t>
            </a:r>
            <a:r>
              <a:rPr lang="en-US" sz="2400" dirty="0" smtClean="0"/>
              <a:t>Antarctica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Africa is splitting along Great Rift Valley rotating counterclockwise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1371600" y="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Assembly &amp; Breakup of Pangaea</a:t>
            </a:r>
            <a:endParaRPr lang="en-US" sz="3600" dirty="0"/>
          </a:p>
        </p:txBody>
      </p:sp>
      <p:graphicFrame>
        <p:nvGraphicFramePr>
          <p:cNvPr id="26628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239679"/>
              </p:ext>
            </p:extLst>
          </p:nvPr>
        </p:nvGraphicFramePr>
        <p:xfrm>
          <a:off x="228600" y="6172200"/>
          <a:ext cx="1676400" cy="5155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8" name="Packager Shell Object" showAsIcon="1" r:id="rId3" imgW="2253960" imgH="682560" progId="Package">
                  <p:embed/>
                </p:oleObj>
              </mc:Choice>
              <mc:Fallback>
                <p:oleObj name="Packager Shell Object" showAsIcon="1" r:id="rId3" imgW="2253960" imgH="682560" progId="Package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6172200"/>
                        <a:ext cx="1676400" cy="51554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143000" y="152400"/>
            <a:ext cx="69342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Future of the </a:t>
            </a:r>
            <a:r>
              <a:rPr lang="en-US" dirty="0" smtClean="0"/>
              <a:t>Continents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81000" y="1066800"/>
            <a:ext cx="86106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u="sng" dirty="0" smtClean="0"/>
              <a:t>50 million years from </a:t>
            </a:r>
            <a:r>
              <a:rPr lang="en-US" sz="2600" b="1" u="sng" dirty="0" smtClean="0"/>
              <a:t>now</a:t>
            </a:r>
          </a:p>
          <a:p>
            <a:pPr>
              <a:defRPr/>
            </a:pPr>
            <a:endParaRPr lang="en-US" sz="1400" b="1" u="sng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Australia will straddle the equator is huge tropical </a:t>
            </a:r>
            <a:r>
              <a:rPr lang="en-US" sz="2400" dirty="0" smtClean="0"/>
              <a:t>island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Africa may pinch the Mediterranean </a:t>
            </a:r>
            <a:r>
              <a:rPr lang="en-US" sz="2400" dirty="0" smtClean="0"/>
              <a:t>shut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East Africa becomes large island like </a:t>
            </a:r>
            <a:r>
              <a:rPr lang="en-US" sz="2400" dirty="0" smtClean="0"/>
              <a:t>Madagascar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The Atlantic will widen while the Pacific will </a:t>
            </a:r>
            <a:r>
              <a:rPr lang="en-US" sz="2400" dirty="0" smtClean="0"/>
              <a:t>shrink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sz="14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dirty="0" smtClean="0"/>
              <a:t>Southern California, now a chilly island will pass San Francisco heading for its ultimate destination in the Aleutian Trench of the Gulf of Alaska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209800" y="277813"/>
            <a:ext cx="6934200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/>
            </a:r>
            <a:br>
              <a:rPr lang="en-US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 Placeholder 2"/>
          <p:cNvSpPr txBox="1">
            <a:spLocks/>
          </p:cNvSpPr>
          <p:nvPr/>
        </p:nvSpPr>
        <p:spPr bwMode="auto">
          <a:xfrm>
            <a:off x="586839" y="1219200"/>
            <a:ext cx="3985161" cy="4794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  <a:defRPr/>
            </a:pP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Composition </a:t>
            </a:r>
            <a:r>
              <a:rPr lang="en-US" b="1" dirty="0">
                <a:solidFill>
                  <a:srgbClr val="303030"/>
                </a:solidFill>
                <a:latin typeface="Times New Roman"/>
              </a:rPr>
              <a:t>of the Earth’s </a:t>
            </a: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Interior</a:t>
            </a:r>
          </a:p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  <a:defRPr/>
            </a:pPr>
            <a:r>
              <a:rPr lang="en-US" b="1" dirty="0">
                <a:solidFill>
                  <a:srgbClr val="303030"/>
                </a:solidFill>
                <a:latin typeface="Times New Roman"/>
              </a:rPr>
              <a:t>Crust with a variable thickness</a:t>
            </a:r>
          </a:p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  <a:defRPr/>
            </a:pPr>
            <a:r>
              <a:rPr lang="en-US" b="1" dirty="0">
                <a:solidFill>
                  <a:srgbClr val="303030"/>
                </a:solidFill>
                <a:latin typeface="Times New Roman"/>
              </a:rPr>
              <a:t>Mantle surrounding the outer </a:t>
            </a: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core</a:t>
            </a:r>
          </a:p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  <a:defRPr/>
            </a:pPr>
            <a:r>
              <a:rPr lang="en-US" b="1" dirty="0">
                <a:solidFill>
                  <a:srgbClr val="303030"/>
                </a:solidFill>
                <a:latin typeface="Times New Roman"/>
              </a:rPr>
              <a:t>Liquid Outer Core</a:t>
            </a:r>
          </a:p>
          <a:p>
            <a:pPr marL="273050" lvl="0" indent="-273050">
              <a:spcBef>
                <a:spcPct val="20000"/>
              </a:spcBef>
              <a:buClr>
                <a:srgbClr val="AD0101"/>
              </a:buClr>
              <a:buFont typeface="Arial" charset="0"/>
              <a:buChar char="•"/>
              <a:defRPr/>
            </a:pP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Solid </a:t>
            </a:r>
            <a:r>
              <a:rPr lang="en-US" b="1" dirty="0">
                <a:solidFill>
                  <a:srgbClr val="303030"/>
                </a:solidFill>
                <a:latin typeface="Times New Roman"/>
              </a:rPr>
              <a:t>Inner </a:t>
            </a:r>
            <a:r>
              <a:rPr lang="en-US" b="1" dirty="0" smtClean="0">
                <a:solidFill>
                  <a:srgbClr val="303030"/>
                </a:solidFill>
                <a:latin typeface="Times New Roman"/>
              </a:rPr>
              <a:t>Core</a:t>
            </a:r>
            <a:endParaRPr lang="en-US" b="1" dirty="0">
              <a:solidFill>
                <a:srgbClr val="303030"/>
              </a:solidFill>
              <a:latin typeface="Times New Roman"/>
            </a:endParaRP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charset="0"/>
              <a:buChar char="•"/>
              <a:tabLst/>
              <a:defRPr/>
            </a:pPr>
            <a:endParaRPr lang="en-US" b="1" dirty="0" smtClean="0">
              <a:solidFill>
                <a:schemeClr val="tx2"/>
              </a:solidFill>
              <a:latin typeface="+mn-lt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609600" y="-381000"/>
            <a:ext cx="7924800" cy="140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Earth is Layered and Dynamic</a:t>
            </a:r>
          </a:p>
        </p:txBody>
      </p:sp>
      <p:pic>
        <p:nvPicPr>
          <p:cNvPr id="72706" name="Picture 2" descr="C:\Users\Cindy\Desktop\pictures\earth stru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1" y="999665"/>
            <a:ext cx="3505200" cy="501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3810000" y="2438400"/>
            <a:ext cx="1524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 flipV="1">
            <a:off x="4114800" y="3200400"/>
            <a:ext cx="2057400" cy="41613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>
            <a:off x="3581400" y="4419600"/>
            <a:ext cx="2819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3429000" y="4800600"/>
            <a:ext cx="3200400" cy="533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457200"/>
            <a:ext cx="9144000" cy="12954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Understanding Plate Tectonics </a:t>
            </a:r>
            <a:r>
              <a:rPr lang="en-US" sz="3600" dirty="0" smtClean="0"/>
              <a:t>Solves</a:t>
            </a:r>
            <a:br>
              <a:rPr lang="en-US" sz="3600" dirty="0" smtClean="0"/>
            </a:br>
            <a:r>
              <a:rPr lang="en-US" sz="3600" dirty="0" smtClean="0"/>
              <a:t> </a:t>
            </a:r>
            <a:r>
              <a:rPr lang="en-US" sz="3600" dirty="0" smtClean="0"/>
              <a:t>Long-Standing Geologic Problems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762000" y="1600200"/>
            <a:ext cx="7543800" cy="45307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dirty="0" smtClean="0"/>
              <a:t>Understanding Plate Tectonics </a:t>
            </a:r>
            <a:r>
              <a:rPr lang="en-US" sz="2600" dirty="0" smtClean="0"/>
              <a:t>theory helped </a:t>
            </a:r>
            <a:r>
              <a:rPr lang="en-US" sz="2600" dirty="0" smtClean="0"/>
              <a:t>to clear up two geological </a:t>
            </a:r>
            <a:r>
              <a:rPr lang="en-US" sz="2600" dirty="0" smtClean="0"/>
              <a:t>mysteries</a:t>
            </a:r>
            <a:r>
              <a:rPr lang="en-US" sz="2600" dirty="0" smtClean="0"/>
              <a:t>:</a:t>
            </a:r>
          </a:p>
          <a:p>
            <a:pPr>
              <a:defRPr/>
            </a:pPr>
            <a:endParaRPr lang="en-US" sz="1600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How did </a:t>
            </a:r>
            <a:r>
              <a:rPr lang="en-US" b="1" u="sng" dirty="0" smtClean="0"/>
              <a:t>fossils of the same animals and plants </a:t>
            </a:r>
            <a:r>
              <a:rPr lang="en-US" dirty="0" smtClean="0"/>
              <a:t>end up in both </a:t>
            </a:r>
            <a:r>
              <a:rPr lang="en-US" b="1" u="sng" dirty="0" smtClean="0"/>
              <a:t>South America and </a:t>
            </a:r>
            <a:r>
              <a:rPr lang="en-US" b="1" u="sng" dirty="0" smtClean="0"/>
              <a:t>Africa</a:t>
            </a:r>
            <a:r>
              <a:rPr lang="en-US" dirty="0" smtClean="0"/>
              <a:t>?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endParaRPr lang="en-US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Evidence of </a:t>
            </a:r>
            <a:r>
              <a:rPr lang="en-US" b="1" u="sng" dirty="0" smtClean="0"/>
              <a:t>ancient glaciation on several continents with inferred directions of ice flow were the same as if there was only one </a:t>
            </a:r>
            <a:r>
              <a:rPr lang="en-US" b="1" u="sng" dirty="0" smtClean="0"/>
              <a:t>continent</a:t>
            </a:r>
            <a:r>
              <a:rPr lang="en-US" dirty="0" smtClean="0"/>
              <a:t>?</a:t>
            </a:r>
            <a:endParaRPr lang="en-US" dirty="0" smtClean="0"/>
          </a:p>
          <a:p>
            <a:pPr lvl="1"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http://www.suu.edu/faculty/colberg/hazards/platetectonics/Drif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847" y="1295400"/>
            <a:ext cx="8077200" cy="493358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762000" y="364054"/>
            <a:ext cx="7315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latin typeface="Impact" panose="020B0806030902050204" pitchFamily="34" charset="0"/>
              </a:rPr>
              <a:t>How the </a:t>
            </a:r>
            <a:r>
              <a:rPr lang="en-US" sz="2800" b="1" dirty="0" smtClean="0">
                <a:latin typeface="Impact" panose="020B0806030902050204" pitchFamily="34" charset="0"/>
              </a:rPr>
              <a:t>Distribution of Animal and Plant Fossils was explained across the continents </a:t>
            </a:r>
            <a:endParaRPr lang="en-US" sz="2800" b="1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suu.edu/faculty/colberg/hazards/platetectonics/Drift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725" y="1981200"/>
            <a:ext cx="7924800" cy="3352800"/>
          </a:xfrm>
          <a:prstGeom prst="rect">
            <a:avLst/>
          </a:prstGeom>
          <a:noFill/>
        </p:spPr>
      </p:pic>
      <p:sp>
        <p:nvSpPr>
          <p:cNvPr id="2" name="Rectangle 1"/>
          <p:cNvSpPr/>
          <p:nvPr/>
        </p:nvSpPr>
        <p:spPr>
          <a:xfrm>
            <a:off x="597725" y="533400"/>
            <a:ext cx="81652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Impact" panose="020B0806030902050204" pitchFamily="34" charset="0"/>
              </a:rPr>
              <a:t>How the Breakup of Gonwanaland Explained Glaciation Motion</a:t>
            </a:r>
            <a:endParaRPr lang="en-US" sz="2800" b="1" dirty="0">
              <a:latin typeface="Impact" panose="020B080603090205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How Plate Tectonics Works: Putting it Together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304800" y="1066800"/>
            <a:ext cx="8686800" cy="50641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600" b="1" dirty="0" smtClean="0"/>
              <a:t>Driving Mechanisms that move the plates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400" b="1" u="sng" dirty="0" smtClean="0"/>
              <a:t>This could be call a “push me pull me” method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 </a:t>
            </a:r>
            <a:r>
              <a:rPr lang="en-US" sz="2200" u="sng" dirty="0" smtClean="0"/>
              <a:t>mid-ocean </a:t>
            </a:r>
            <a:r>
              <a:rPr lang="en-US" sz="2200" u="sng" dirty="0" smtClean="0"/>
              <a:t>ridge pushes new magma up creating new ocean floor, moving the old crust outward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 </a:t>
            </a:r>
            <a:r>
              <a:rPr lang="en-US" sz="2200" u="sng" dirty="0" smtClean="0"/>
              <a:t>old crust moves outward from the mid-ocean ridge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As this </a:t>
            </a:r>
            <a:r>
              <a:rPr lang="en-US" sz="2200" dirty="0" smtClean="0"/>
              <a:t>happens, </a:t>
            </a:r>
            <a:r>
              <a:rPr lang="en-US" sz="2200" u="sng" dirty="0" smtClean="0"/>
              <a:t>the new crust </a:t>
            </a:r>
            <a:r>
              <a:rPr lang="en-US" sz="2200" u="sng" dirty="0" smtClean="0"/>
              <a:t>pushes the lighter continental plates over the asthenosphere 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The </a:t>
            </a:r>
            <a:r>
              <a:rPr lang="en-US" sz="2200" u="sng" dirty="0" smtClean="0"/>
              <a:t>continental plate </a:t>
            </a:r>
            <a:r>
              <a:rPr lang="en-US" sz="2200" u="sng" dirty="0" smtClean="0"/>
              <a:t>moves </a:t>
            </a:r>
            <a:r>
              <a:rPr lang="en-US" sz="2200" u="sng" dirty="0" smtClean="0"/>
              <a:t>until it hits another </a:t>
            </a:r>
            <a:r>
              <a:rPr lang="en-US" sz="2200" u="sng" dirty="0" smtClean="0"/>
              <a:t>plate</a:t>
            </a:r>
            <a:endParaRPr lang="en-US" sz="2200" u="sng" dirty="0" smtClean="0"/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dirty="0" smtClean="0"/>
              <a:t>Depending on the </a:t>
            </a:r>
            <a:r>
              <a:rPr lang="en-US" sz="2200" u="sng" dirty="0" smtClean="0"/>
              <a:t>kind of plate</a:t>
            </a:r>
            <a:r>
              <a:rPr lang="en-US" sz="2200" u="sng" dirty="0" smtClean="0"/>
              <a:t>, there will be a subduction or a collision, with either volcanoes or trenches </a:t>
            </a:r>
            <a:r>
              <a:rPr lang="en-US" sz="2200" u="sng" dirty="0" smtClean="0"/>
              <a:t>created</a:t>
            </a:r>
            <a:r>
              <a:rPr lang="en-US" sz="2200" u="sng" dirty="0" smtClean="0"/>
              <a:t> </a:t>
            </a:r>
            <a:r>
              <a:rPr lang="en-US" sz="2200" u="sng" dirty="0" smtClean="0"/>
              <a:t>or huge mountain </a:t>
            </a:r>
            <a:r>
              <a:rPr lang="en-US" sz="2200" u="sng" dirty="0" smtClean="0"/>
              <a:t>ranges built</a:t>
            </a:r>
            <a:endParaRPr lang="en-US" sz="2200" u="sng" dirty="0" smtClean="0"/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sz="2200" b="1" u="sng" dirty="0" smtClean="0"/>
              <a:t>Convection in the mantle and asthenosphere guarantee this process will continue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228600"/>
            <a:ext cx="9144000" cy="8382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 Plate Tectonics and Hazards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152400" y="1066800"/>
            <a:ext cx="8991600" cy="50641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000" b="1" u="sng" dirty="0" smtClean="0"/>
              <a:t>Plate Tectonics Affect Us All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The </a:t>
            </a:r>
            <a:r>
              <a:rPr lang="en-US" sz="2000" b="1" i="1" u="sng" dirty="0" smtClean="0"/>
              <a:t>Linkages</a:t>
            </a:r>
            <a:r>
              <a:rPr lang="en-US" sz="2000" b="1" u="sng" dirty="0" smtClean="0"/>
              <a:t> of plate tectonics to hazards is obvious</a:t>
            </a:r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Where </a:t>
            </a:r>
            <a:r>
              <a:rPr lang="en-US" sz="2000" b="1" u="sng" dirty="0" smtClean="0"/>
              <a:t>plate </a:t>
            </a:r>
            <a:r>
              <a:rPr lang="en-US" sz="2000" b="1" u="sng" dirty="0" smtClean="0"/>
              <a:t>boundaries </a:t>
            </a:r>
            <a:r>
              <a:rPr lang="en-US" sz="2000" u="sng" dirty="0" smtClean="0"/>
              <a:t>are </a:t>
            </a:r>
            <a:r>
              <a:rPr lang="en-US" sz="2000" u="sng" dirty="0" smtClean="0"/>
              <a:t>located, </a:t>
            </a:r>
            <a:r>
              <a:rPr lang="en-US" sz="2000" u="sng" dirty="0" smtClean="0"/>
              <a:t>volcanoes and </a:t>
            </a:r>
            <a:r>
              <a:rPr lang="en-US" sz="2000" u="sng" dirty="0" smtClean="0"/>
              <a:t>earthquakes can occur</a:t>
            </a:r>
            <a:endParaRPr lang="en-US" sz="2000" u="sng" dirty="0" smtClean="0"/>
          </a:p>
          <a:p>
            <a:pPr lvl="1">
              <a:buFont typeface="Wingdings" panose="05000000000000000000" pitchFamily="2" charset="2"/>
              <a:buChar char="Ø"/>
              <a:defRPr/>
            </a:pPr>
            <a:r>
              <a:rPr lang="en-US" sz="2000" dirty="0" smtClean="0"/>
              <a:t>Conclusions from these occurrences </a:t>
            </a:r>
            <a:r>
              <a:rPr lang="en-US" sz="2000" dirty="0" smtClean="0"/>
              <a:t>are: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Divergent boundaries can be associated with </a:t>
            </a:r>
            <a:r>
              <a:rPr lang="en-US" b="1" u="sng" dirty="0" smtClean="0"/>
              <a:t>volcanoes</a:t>
            </a:r>
            <a:r>
              <a:rPr lang="en-US" u="sng" dirty="0"/>
              <a:t> </a:t>
            </a:r>
            <a:r>
              <a:rPr lang="en-US" b="1" u="sng" dirty="0" smtClean="0"/>
              <a:t>and earthquakes</a:t>
            </a:r>
            <a:r>
              <a:rPr lang="en-US" u="sng" dirty="0" smtClean="0"/>
              <a:t> </a:t>
            </a:r>
            <a:endParaRPr lang="en-US" u="sng" dirty="0" smtClean="0"/>
          </a:p>
          <a:p>
            <a:pPr lvl="3">
              <a:buFont typeface="Courier New" panose="02070309020205020404" pitchFamily="49" charset="0"/>
              <a:buChar char="o"/>
              <a:defRPr/>
            </a:pPr>
            <a:r>
              <a:rPr lang="en-US" sz="2000" u="sng" dirty="0" smtClean="0"/>
              <a:t>Example: Iceland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Transform boundaries – earthquake hazards are intensified, and where mountains are found landslides and flooding may be experienced </a:t>
            </a:r>
          </a:p>
          <a:p>
            <a:pPr lvl="2">
              <a:buFont typeface="Wingdings" panose="05000000000000000000" pitchFamily="2" charset="2"/>
              <a:buChar char="v"/>
              <a:defRPr/>
            </a:pPr>
            <a:r>
              <a:rPr lang="en-US" b="1" u="sng" dirty="0" smtClean="0"/>
              <a:t>Convergence </a:t>
            </a:r>
            <a:r>
              <a:rPr lang="en-US" b="1" u="sng" dirty="0" smtClean="0"/>
              <a:t>Boundaries cause </a:t>
            </a:r>
            <a:r>
              <a:rPr lang="en-US" b="1" u="sng" dirty="0" smtClean="0"/>
              <a:t>many </a:t>
            </a:r>
            <a:r>
              <a:rPr lang="en-US" b="1" u="sng" dirty="0" smtClean="0"/>
              <a:t>hazards, </a:t>
            </a:r>
          </a:p>
          <a:p>
            <a:pPr lvl="3">
              <a:buFont typeface="Courier New" panose="02070309020205020404" pitchFamily="49" charset="0"/>
              <a:buChar char="o"/>
              <a:defRPr/>
            </a:pPr>
            <a:r>
              <a:rPr lang="en-US" sz="2000" u="sng" dirty="0" smtClean="0"/>
              <a:t>Mountainous </a:t>
            </a:r>
            <a:r>
              <a:rPr lang="en-US" sz="2000" u="sng" dirty="0" smtClean="0"/>
              <a:t>areas have landslides and flooding</a:t>
            </a:r>
          </a:p>
          <a:p>
            <a:pPr lvl="3">
              <a:buFont typeface="Courier New" panose="02070309020205020404" pitchFamily="49" charset="0"/>
              <a:buChar char="o"/>
              <a:defRPr/>
            </a:pPr>
            <a:r>
              <a:rPr lang="en-US" sz="2000" u="sng" dirty="0" smtClean="0"/>
              <a:t>Volcanoes and earthquakes can be expected</a:t>
            </a:r>
          </a:p>
          <a:p>
            <a:pPr>
              <a:defRPr/>
            </a:pPr>
            <a:r>
              <a:rPr lang="en-US" sz="2000" b="1" u="sng" dirty="0" smtClean="0"/>
              <a:t>Plate Tectonics are associated with the natural hazards found around the world</a:t>
            </a:r>
          </a:p>
          <a:p>
            <a:pPr>
              <a:defRPr/>
            </a:pPr>
            <a:r>
              <a:rPr lang="en-US" sz="2000" b="1" u="sng" dirty="0" smtClean="0"/>
              <a:t>Man only makes the </a:t>
            </a:r>
            <a:r>
              <a:rPr lang="en-US" sz="2000" b="1" u="sng" dirty="0" smtClean="0"/>
              <a:t>hazards into disasters and catastrophes</a:t>
            </a:r>
            <a:endParaRPr lang="en-US" sz="2000" b="1" u="sng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6" name="Picture 4" descr="http://www.divediscover.whoi.edu/ventcd/images/ventdisc_disc_74_map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988" y="700719"/>
            <a:ext cx="7777211" cy="51666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4294967295"/>
          </p:nvPr>
        </p:nvSpPr>
        <p:spPr>
          <a:xfrm>
            <a:off x="657225" y="838200"/>
            <a:ext cx="8229600" cy="5638800"/>
          </a:xfrm>
        </p:spPr>
        <p:txBody>
          <a:bodyPr rtlCol="0">
            <a:normAutofit/>
          </a:bodyPr>
          <a:lstStyle/>
          <a:p>
            <a:pPr marL="594360" lvl="1" indent="-27432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1200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b="1" u="sng" dirty="0" smtClean="0"/>
              <a:t>The Inner Core</a:t>
            </a:r>
          </a:p>
          <a:p>
            <a:pPr marL="662940" lvl="1" indent="-34290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b="1" u="sng" dirty="0" smtClean="0"/>
              <a:t>Solid and very dense mass having a radius of 808 miles 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Both the inner and outer core are made of </a:t>
            </a:r>
            <a:r>
              <a:rPr lang="en-US" sz="2200" b="1" dirty="0" smtClean="0"/>
              <a:t>iron/nickel or iron/silicate.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Makes up </a:t>
            </a:r>
            <a:r>
              <a:rPr lang="en-US" sz="2200" b="1" dirty="0" smtClean="0"/>
              <a:t>15% of the Earth’s volume and 32% of its mass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dirty="0" smtClean="0"/>
              <a:t>The Earth’s </a:t>
            </a:r>
            <a:r>
              <a:rPr lang="en-US" sz="2200" b="1" dirty="0" smtClean="0"/>
              <a:t>magnetic field is generated primarily in the outer core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b="1" u="sng" dirty="0" smtClean="0"/>
              <a:t>Magnetic field changes over time from the North Pole to South Pole</a:t>
            </a:r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400" b="1" u="sng" dirty="0" smtClean="0"/>
          </a:p>
          <a:p>
            <a:pPr marL="274320" indent="-27432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200" b="1" u="sng" dirty="0" smtClean="0"/>
              <a:t>The Outer Core</a:t>
            </a:r>
          </a:p>
          <a:p>
            <a:pPr marL="662940" lvl="1" indent="-34290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Molten and extending to a </a:t>
            </a:r>
            <a:r>
              <a:rPr lang="en-US" b="1" u="sng" dirty="0" smtClean="0"/>
              <a:t>depth of about 1243 miles</a:t>
            </a:r>
          </a:p>
          <a:p>
            <a:pPr marL="662940" lvl="1" indent="-342900" fontAlgn="auto"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en-US" dirty="0" smtClean="0"/>
              <a:t>Composition is similar to the inner core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endParaRPr lang="en-US" b="1" u="sng" dirty="0" smtClean="0"/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457200" y="0"/>
            <a:ext cx="7924800" cy="1019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The Earth is Layered and Dynamic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 idx="4294967295"/>
          </p:nvPr>
        </p:nvSpPr>
        <p:spPr>
          <a:xfrm>
            <a:off x="609600" y="-381000"/>
            <a:ext cx="7924800" cy="1400033"/>
          </a:xfrm>
        </p:spPr>
        <p:txBody>
          <a:bodyPr/>
          <a:lstStyle/>
          <a:p>
            <a:r>
              <a:rPr lang="en-US" sz="3600" dirty="0" smtClean="0"/>
              <a:t>The Earth is Layered and Dynamic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4294967295"/>
          </p:nvPr>
        </p:nvSpPr>
        <p:spPr>
          <a:xfrm>
            <a:off x="457200" y="1066800"/>
            <a:ext cx="8534400" cy="5105400"/>
          </a:xfrm>
        </p:spPr>
        <p:txBody>
          <a:bodyPr/>
          <a:lstStyle/>
          <a:p>
            <a:r>
              <a:rPr lang="en-US" sz="2200" dirty="0" smtClean="0"/>
              <a:t>Above the Inner Core is the </a:t>
            </a:r>
            <a:r>
              <a:rPr lang="en-US" sz="2200" b="1" dirty="0" smtClean="0"/>
              <a:t>Mantle (1864 miles) </a:t>
            </a:r>
            <a:r>
              <a:rPr lang="en-US" sz="2200" dirty="0" smtClean="0"/>
              <a:t>where there is a change in mineral composition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The </a:t>
            </a:r>
            <a:r>
              <a:rPr lang="en-US" b="1" u="sng" dirty="0" smtClean="0"/>
              <a:t>Mantle </a:t>
            </a:r>
            <a:r>
              <a:rPr lang="en-US" u="sng" dirty="0" smtClean="0"/>
              <a:t>is</a:t>
            </a:r>
            <a:r>
              <a:rPr lang="en-US" b="1" u="sng" dirty="0" smtClean="0"/>
              <a:t> </a:t>
            </a:r>
            <a:r>
              <a:rPr lang="en-US" u="sng" dirty="0" smtClean="0"/>
              <a:t>where convection takes place moving the plates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Between the </a:t>
            </a:r>
            <a:r>
              <a:rPr lang="en-US" b="1" u="sng" dirty="0" smtClean="0"/>
              <a:t>Mantle and the crust is the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b="1" u="sng" dirty="0" smtClean="0"/>
              <a:t> Mohorovicic discontinuity (or Moho)</a:t>
            </a:r>
          </a:p>
          <a:p>
            <a:pPr lvl="1"/>
            <a:endParaRPr lang="en-US" sz="1100" u="sng" dirty="0" smtClean="0"/>
          </a:p>
          <a:p>
            <a:r>
              <a:rPr lang="en-US" sz="2200" dirty="0" smtClean="0"/>
              <a:t>The </a:t>
            </a:r>
            <a:r>
              <a:rPr lang="en-US" sz="2200" b="1" u="sng" dirty="0" smtClean="0"/>
              <a:t>Crust</a:t>
            </a:r>
            <a:r>
              <a:rPr lang="en-US" sz="2200" u="sng" dirty="0" smtClean="0"/>
              <a:t>  is the outermost hard shell, </a:t>
            </a:r>
          </a:p>
          <a:p>
            <a:pPr marL="0" indent="0">
              <a:buNone/>
            </a:pPr>
            <a:r>
              <a:rPr lang="en-US" sz="2200" u="sng" dirty="0" smtClean="0"/>
              <a:t>consists of a broad mixture of rock types</a:t>
            </a:r>
          </a:p>
          <a:p>
            <a:r>
              <a:rPr lang="en-US" sz="2200" u="sng" dirty="0" smtClean="0"/>
              <a:t> This is called the </a:t>
            </a:r>
            <a:r>
              <a:rPr lang="en-US" sz="2200" b="1" u="sng" dirty="0" smtClean="0"/>
              <a:t>Lithosphere</a:t>
            </a:r>
            <a:r>
              <a:rPr lang="en-US" sz="2200" b="1" dirty="0" smtClean="0"/>
              <a:t> (from the Greek word for rock)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u="sng" dirty="0" smtClean="0"/>
              <a:t>Average thickness averages 3 miles</a:t>
            </a:r>
            <a:r>
              <a:rPr lang="en-US" dirty="0" smtClean="0"/>
              <a:t>, between continental and ocean crusts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/>
              <a:t>The continents’ crust averages more than 5 times that of the oceans crust</a:t>
            </a:r>
          </a:p>
        </p:txBody>
      </p:sp>
      <p:pic>
        <p:nvPicPr>
          <p:cNvPr id="4" name="Picture 2" descr="https://encrypted-tbn0.gstatic.com/images?q=tbn:ANd9GcTDiwwnyogo5sE3lUYGXePO93gs0xpLNVUMa879EXMUa65Y9aXga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0" y="2286000"/>
            <a:ext cx="3048000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0.static.wix.com/media/d26d0f4830d45778baddf412f396cd6b.wix_mp_5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609600"/>
            <a:ext cx="6573553" cy="5459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 idx="4294967295"/>
          </p:nvPr>
        </p:nvSpPr>
        <p:spPr>
          <a:xfrm>
            <a:off x="0" y="-47501"/>
            <a:ext cx="9448800" cy="838200"/>
          </a:xfrm>
        </p:spPr>
        <p:txBody>
          <a:bodyPr/>
          <a:lstStyle/>
          <a:p>
            <a:r>
              <a:rPr lang="en-US" sz="2800" dirty="0" smtClean="0"/>
              <a:t>How Do We Know About the Internal Structure of Earth</a:t>
            </a:r>
          </a:p>
        </p:txBody>
      </p:sp>
      <p:sp>
        <p:nvSpPr>
          <p:cNvPr id="14339" name="Text Placeholder 2"/>
          <p:cNvSpPr>
            <a:spLocks noGrp="1"/>
          </p:cNvSpPr>
          <p:nvPr>
            <p:ph type="body" idx="4294967295"/>
          </p:nvPr>
        </p:nvSpPr>
        <p:spPr>
          <a:xfrm>
            <a:off x="152400" y="762000"/>
            <a:ext cx="8839200" cy="5486400"/>
          </a:xfrm>
        </p:spPr>
        <p:txBody>
          <a:bodyPr/>
          <a:lstStyle/>
          <a:p>
            <a:r>
              <a:rPr lang="en-US" sz="2100" b="1" dirty="0" smtClean="0"/>
              <a:t>We have learned about Earth through the study of Earthquakes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dirty="0" smtClean="0"/>
              <a:t>This study is called </a:t>
            </a:r>
            <a:r>
              <a:rPr lang="en-US" sz="2100" b="1" dirty="0" smtClean="0"/>
              <a:t>Seismology. </a:t>
            </a:r>
            <a:r>
              <a:rPr lang="en-US" sz="2100" dirty="0" smtClean="0"/>
              <a:t>Though this science,</a:t>
            </a:r>
            <a:r>
              <a:rPr lang="en-US" sz="2100" b="1" dirty="0" smtClean="0"/>
              <a:t> </a:t>
            </a:r>
            <a:r>
              <a:rPr lang="en-US" sz="2100" dirty="0" smtClean="0"/>
              <a:t>we have learn about the structure of the Earth.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b="1" u="sng" dirty="0" smtClean="0"/>
              <a:t>Seismology is the study of earthquake</a:t>
            </a:r>
            <a:r>
              <a:rPr lang="en-US" sz="2100" b="1" dirty="0" smtClean="0"/>
              <a:t>s </a:t>
            </a:r>
            <a:r>
              <a:rPr lang="en-US" sz="2100" dirty="0" smtClean="0"/>
              <a:t>and the passage if </a:t>
            </a:r>
            <a:r>
              <a:rPr lang="en-US" sz="2100" b="1" u="sng" dirty="0" smtClean="0"/>
              <a:t>seismic waves through the earth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dirty="0" smtClean="0"/>
              <a:t>These waves are called </a:t>
            </a:r>
            <a:r>
              <a:rPr lang="en-US" sz="2100" b="1" u="sng" dirty="0" smtClean="0"/>
              <a:t>P waves and S waves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100" dirty="0" smtClean="0"/>
              <a:t>These </a:t>
            </a:r>
            <a:r>
              <a:rPr lang="en-US" sz="2100" u="sng" dirty="0" smtClean="0"/>
              <a:t>waves travel through the earth at different rates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2100" dirty="0" smtClean="0"/>
              <a:t>It is been through the </a:t>
            </a:r>
            <a:r>
              <a:rPr lang="en-US" sz="2100" b="1" u="sng" dirty="0" smtClean="0"/>
              <a:t>study of the travel of these waves </a:t>
            </a:r>
            <a:r>
              <a:rPr lang="en-US" sz="2100" b="1" dirty="0" smtClean="0"/>
              <a:t>that </a:t>
            </a:r>
            <a:r>
              <a:rPr lang="en-US" sz="2100" b="1" u="sng" dirty="0" smtClean="0"/>
              <a:t>Seismologists have been able to describe the center of the earth.</a:t>
            </a:r>
          </a:p>
          <a:p>
            <a:r>
              <a:rPr lang="en-US" sz="2100" dirty="0" smtClean="0"/>
              <a:t>These studies have been able to determine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u="sng" dirty="0" smtClean="0"/>
              <a:t>Where </a:t>
            </a:r>
            <a:r>
              <a:rPr lang="en-US" sz="2100" b="1" u="sng" dirty="0" smtClean="0"/>
              <a:t>magma is generated in the asthenosphere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dirty="0" smtClean="0"/>
              <a:t>The </a:t>
            </a:r>
            <a:r>
              <a:rPr lang="en-US" sz="2100" b="1" u="sng" dirty="0" smtClean="0"/>
              <a:t>existence of slabs of lithosphere that have apparently sunk deep in the mantle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100" dirty="0" smtClean="0"/>
              <a:t>The </a:t>
            </a:r>
            <a:r>
              <a:rPr lang="en-US" sz="2100" b="1" u="sng" dirty="0" smtClean="0"/>
              <a:t>extreme variability of lithospheric thickness, reflecting its age and history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C:\Users\Cindy\Desktop\pictures\P &amp; S Wav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0"/>
            <a:ext cx="7627794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5826</TotalTime>
  <Words>1876</Words>
  <Application>Microsoft Office PowerPoint</Application>
  <PresentationFormat>On-screen Show (4:3)</PresentationFormat>
  <Paragraphs>237</Paragraphs>
  <Slides>45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8" baseType="lpstr">
      <vt:lpstr>Custom Design</vt:lpstr>
      <vt:lpstr>NewsPrint</vt:lpstr>
      <vt:lpstr>Packager Shell Object</vt:lpstr>
      <vt:lpstr>Internal Structure of Earth and Plate Tectonics</vt:lpstr>
      <vt:lpstr>Learning Objectives</vt:lpstr>
      <vt:lpstr>The Internal Structure of Earth</vt:lpstr>
      <vt:lpstr> </vt:lpstr>
      <vt:lpstr>PowerPoint Presentation</vt:lpstr>
      <vt:lpstr>The Earth is Layered and Dynamic</vt:lpstr>
      <vt:lpstr>PowerPoint Presentation</vt:lpstr>
      <vt:lpstr>How Do We Know About the Internal Structure of Earth</vt:lpstr>
      <vt:lpstr>PowerPoint Presentation</vt:lpstr>
      <vt:lpstr>Plate Tectonics</vt:lpstr>
      <vt:lpstr>PowerPoint Presentation</vt:lpstr>
      <vt:lpstr>Plate Tectonics</vt:lpstr>
      <vt:lpstr>PowerPoint Presentation</vt:lpstr>
      <vt:lpstr>Plate Tectonics</vt:lpstr>
      <vt:lpstr>PowerPoint Presentation</vt:lpstr>
      <vt:lpstr>Seafloor Spreading is the Mechanism for Plate Tectonics</vt:lpstr>
      <vt:lpstr>PowerPoint Presentation</vt:lpstr>
      <vt:lpstr>PowerPoint Presentation</vt:lpstr>
      <vt:lpstr>PowerPoint Presentation</vt:lpstr>
      <vt:lpstr>PowerPoint Presentation</vt:lpstr>
      <vt:lpstr>Types of Plate Boundaries</vt:lpstr>
      <vt:lpstr>Types of Plate Boundaries</vt:lpstr>
      <vt:lpstr>PowerPoint Presentation</vt:lpstr>
      <vt:lpstr>Transform Boundaries</vt:lpstr>
      <vt:lpstr>PowerPoint Presentation</vt:lpstr>
      <vt:lpstr>Landform from Transform Faults</vt:lpstr>
      <vt:lpstr>Rates of Plate Motion</vt:lpstr>
      <vt:lpstr>Detailed Look at Seafloor Spreading</vt:lpstr>
      <vt:lpstr>Sea Floor Spreading</vt:lpstr>
      <vt:lpstr>PowerPoint Presentation</vt:lpstr>
      <vt:lpstr>PowerPoint Presentation</vt:lpstr>
      <vt:lpstr>PowerPoint Presentation</vt:lpstr>
      <vt:lpstr>Hot Spots</vt:lpstr>
      <vt:lpstr>PowerPoint Presentation</vt:lpstr>
      <vt:lpstr>Pangaea and Present Continents</vt:lpstr>
      <vt:lpstr>PowerPoint Presentation</vt:lpstr>
      <vt:lpstr>PowerPoint Presentation</vt:lpstr>
      <vt:lpstr>Assembly &amp; Breakup of Pangaea</vt:lpstr>
      <vt:lpstr>Future of the Continents</vt:lpstr>
      <vt:lpstr>Understanding Plate Tectonics Solves  Long-Standing Geologic Problems</vt:lpstr>
      <vt:lpstr>PowerPoint Presentation</vt:lpstr>
      <vt:lpstr>PowerPoint Presentation</vt:lpstr>
      <vt:lpstr>How Plate Tectonics Works: Putting it Together</vt:lpstr>
      <vt:lpstr> Plate Tectonics and Hazards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Portraying the Earth</dc:title>
  <dc:creator>Cindy Clark</dc:creator>
  <cp:lastModifiedBy>Cindy Clark</cp:lastModifiedBy>
  <cp:revision>287</cp:revision>
  <dcterms:created xsi:type="dcterms:W3CDTF">2007-09-03T15:50:30Z</dcterms:created>
  <dcterms:modified xsi:type="dcterms:W3CDTF">2014-09-04T15:24:02Z</dcterms:modified>
</cp:coreProperties>
</file>